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7" r:id="rId1"/>
  </p:sldMasterIdLst>
  <p:notesMasterIdLst>
    <p:notesMasterId r:id="rId14"/>
  </p:notesMasterIdLst>
  <p:sldIdLst>
    <p:sldId id="362" r:id="rId2"/>
    <p:sldId id="341" r:id="rId3"/>
    <p:sldId id="369" r:id="rId4"/>
    <p:sldId id="398" r:id="rId5"/>
    <p:sldId id="397" r:id="rId6"/>
    <p:sldId id="396" r:id="rId7"/>
    <p:sldId id="387" r:id="rId8"/>
    <p:sldId id="399" r:id="rId9"/>
    <p:sldId id="392" r:id="rId10"/>
    <p:sldId id="400" r:id="rId11"/>
    <p:sldId id="384" r:id="rId12"/>
    <p:sldId id="368" r:id="rId13"/>
  </p:sldIdLst>
  <p:sldSz cx="9144000" cy="6858000" type="screen4x3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06" autoAdjust="0"/>
    <p:restoredTop sz="91910" autoAdjust="0"/>
  </p:normalViewPr>
  <p:slideViewPr>
    <p:cSldViewPr>
      <p:cViewPr varScale="1">
        <p:scale>
          <a:sx n="94" d="100"/>
          <a:sy n="94" d="100"/>
        </p:scale>
        <p:origin x="1219" y="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6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9.xml"/><Relationship Id="rId3" Type="http://schemas.openxmlformats.org/officeDocument/2006/relationships/slide" Target="slides/slide4.xml"/><Relationship Id="rId7" Type="http://schemas.openxmlformats.org/officeDocument/2006/relationships/slide" Target="slides/slide8.xml"/><Relationship Id="rId2" Type="http://schemas.openxmlformats.org/officeDocument/2006/relationships/slide" Target="slides/slide3.xml"/><Relationship Id="rId1" Type="http://schemas.openxmlformats.org/officeDocument/2006/relationships/slide" Target="slides/slide2.xml"/><Relationship Id="rId6" Type="http://schemas.openxmlformats.org/officeDocument/2006/relationships/slide" Target="slides/slide7.xml"/><Relationship Id="rId5" Type="http://schemas.openxmlformats.org/officeDocument/2006/relationships/slide" Target="slides/slide6.xml"/><Relationship Id="rId10" Type="http://schemas.openxmlformats.org/officeDocument/2006/relationships/slide" Target="slides/slide11.xml"/><Relationship Id="rId4" Type="http://schemas.openxmlformats.org/officeDocument/2006/relationships/slide" Target="slides/slide5.xml"/><Relationship Id="rId9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>
            <a:extLst>
              <a:ext uri="{FF2B5EF4-FFF2-40B4-BE49-F238E27FC236}">
                <a16:creationId xmlns:a16="http://schemas.microsoft.com/office/drawing/2014/main" id="{E4645CE4-9B59-4DE7-8FA0-73AB52B8077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183299" name="Rectangle 3">
            <a:extLst>
              <a:ext uri="{FF2B5EF4-FFF2-40B4-BE49-F238E27FC236}">
                <a16:creationId xmlns:a16="http://schemas.microsoft.com/office/drawing/2014/main" id="{4CF99FE4-8F6D-4333-AEB1-B8E574DF239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15364" name="Rectangle 4">
            <a:extLst>
              <a:ext uri="{FF2B5EF4-FFF2-40B4-BE49-F238E27FC236}">
                <a16:creationId xmlns:a16="http://schemas.microsoft.com/office/drawing/2014/main" id="{FC298775-DE42-4F00-92C9-196EAD8C483F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83301" name="Rectangle 5">
            <a:extLst>
              <a:ext uri="{FF2B5EF4-FFF2-40B4-BE49-F238E27FC236}">
                <a16:creationId xmlns:a16="http://schemas.microsoft.com/office/drawing/2014/main" id="{278FDECB-89A1-42E6-8D93-A4D8A84307F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noProof="0"/>
              <a:t>Click to edit Master text styles</a:t>
            </a:r>
          </a:p>
          <a:p>
            <a:pPr lvl="1"/>
            <a:r>
              <a:rPr lang="bg-BG" altLang="bg-BG" noProof="0"/>
              <a:t>Second level</a:t>
            </a:r>
          </a:p>
          <a:p>
            <a:pPr lvl="2"/>
            <a:r>
              <a:rPr lang="bg-BG" altLang="bg-BG" noProof="0"/>
              <a:t>Third level</a:t>
            </a:r>
          </a:p>
          <a:p>
            <a:pPr lvl="3"/>
            <a:r>
              <a:rPr lang="bg-BG" altLang="bg-BG" noProof="0"/>
              <a:t>Fourth level</a:t>
            </a:r>
          </a:p>
          <a:p>
            <a:pPr lvl="4"/>
            <a:r>
              <a:rPr lang="bg-BG" altLang="bg-BG" noProof="0"/>
              <a:t>Fifth level</a:t>
            </a:r>
          </a:p>
        </p:txBody>
      </p:sp>
      <p:sp>
        <p:nvSpPr>
          <p:cNvPr id="183302" name="Rectangle 6">
            <a:extLst>
              <a:ext uri="{FF2B5EF4-FFF2-40B4-BE49-F238E27FC236}">
                <a16:creationId xmlns:a16="http://schemas.microsoft.com/office/drawing/2014/main" id="{A122DCF8-91F7-4005-B943-A6D6F134E6C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183303" name="Rectangle 7">
            <a:extLst>
              <a:ext uri="{FF2B5EF4-FFF2-40B4-BE49-F238E27FC236}">
                <a16:creationId xmlns:a16="http://schemas.microsoft.com/office/drawing/2014/main" id="{FAC29C03-329B-4B30-BCA6-040F0B8BDB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6FBD8B16-F991-45C1-BFB6-C29771821818}" type="slidenum">
              <a:rPr lang="bg-BG" altLang="bg-BG"/>
              <a:pPr/>
              <a:t>‹#›</a:t>
            </a:fld>
            <a:endParaRPr lang="bg-BG" alt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5B754900-E14A-4843-A494-4331E22ABB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B650533-4B94-4739-82E6-A76A2750C20F}" type="slidenum">
              <a:rPr lang="bg-BG" altLang="bg-BG"/>
              <a:pPr eaLnBrk="1" hangingPunct="1">
                <a:spcBef>
                  <a:spcPct val="0"/>
                </a:spcBef>
              </a:pPr>
              <a:t>2</a:t>
            </a:fld>
            <a:endParaRPr lang="bg-BG" altLang="bg-BG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8C4F47EE-2A48-4B76-9F46-E33028476DF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642455B0-DCC3-4AA2-8BBE-96D817B0A5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altLang="bg-BG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75D90834-3CDC-43AF-BCA3-17CD813B71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A81E07F-7256-48AD-BCF1-8AD1EB33ACDC}" type="slidenum">
              <a:rPr lang="bg-BG" altLang="bg-BG"/>
              <a:pPr eaLnBrk="1" hangingPunct="1">
                <a:spcBef>
                  <a:spcPct val="0"/>
                </a:spcBef>
              </a:pPr>
              <a:t>11</a:t>
            </a:fld>
            <a:endParaRPr lang="bg-BG" altLang="bg-BG"/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DFC3B355-DD5B-43EB-A68A-2DE867F1718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19C3E50E-4C46-441A-A8AF-3E7204AEB8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bg-BG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92ACA8FB-B56F-4D0C-80ED-E4D9EF4C87A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7D6DF3B-04B5-4E2B-8B94-27A319484D7D}" type="slidenum">
              <a:rPr lang="bg-BG" altLang="bg-BG"/>
              <a:pPr eaLnBrk="1" hangingPunct="1">
                <a:spcBef>
                  <a:spcPct val="0"/>
                </a:spcBef>
              </a:pPr>
              <a:t>12</a:t>
            </a:fld>
            <a:endParaRPr lang="bg-BG" altLang="bg-BG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C4A3C54A-D377-4C6B-8FD6-0B844D3421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4DF0804A-D8C9-4661-B244-52E7AA72DD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bg-BG" altLang="bg-BG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E77038DF-5CAB-40F4-8F8E-830DFE5124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2D3EDC9-EA81-47E2-BDC9-18BE34A639A0}" type="slidenum">
              <a:rPr lang="bg-BG" altLang="bg-BG"/>
              <a:pPr eaLnBrk="1" hangingPunct="1">
                <a:spcBef>
                  <a:spcPct val="0"/>
                </a:spcBef>
              </a:pPr>
              <a:t>3</a:t>
            </a:fld>
            <a:endParaRPr lang="bg-BG" altLang="bg-BG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A518300F-87F8-4E2C-A586-7E3A94D7EA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A53D746C-4766-483B-8855-88FC840BEC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bg-BG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E77038DF-5CAB-40F4-8F8E-830DFE5124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2D3EDC9-EA81-47E2-BDC9-18BE34A639A0}" type="slidenum">
              <a:rPr lang="bg-BG" altLang="bg-BG"/>
              <a:pPr eaLnBrk="1" hangingPunct="1">
                <a:spcBef>
                  <a:spcPct val="0"/>
                </a:spcBef>
              </a:pPr>
              <a:t>4</a:t>
            </a:fld>
            <a:endParaRPr lang="bg-BG" altLang="bg-BG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A518300F-87F8-4E2C-A586-7E3A94D7EA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A53D746C-4766-483B-8855-88FC840BEC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bg-BG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790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E77038DF-5CAB-40F4-8F8E-830DFE5124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2D3EDC9-EA81-47E2-BDC9-18BE34A639A0}" type="slidenum">
              <a:rPr lang="bg-BG" altLang="bg-BG"/>
              <a:pPr eaLnBrk="1" hangingPunct="1">
                <a:spcBef>
                  <a:spcPct val="0"/>
                </a:spcBef>
              </a:pPr>
              <a:t>5</a:t>
            </a:fld>
            <a:endParaRPr lang="bg-BG" altLang="bg-BG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A518300F-87F8-4E2C-A586-7E3A94D7EA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A53D746C-4766-483B-8855-88FC840BEC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bg-BG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4178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E77038DF-5CAB-40F4-8F8E-830DFE51248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2D3EDC9-EA81-47E2-BDC9-18BE34A639A0}" type="slidenum">
              <a:rPr lang="bg-BG" altLang="bg-BG"/>
              <a:pPr eaLnBrk="1" hangingPunct="1">
                <a:spcBef>
                  <a:spcPct val="0"/>
                </a:spcBef>
              </a:pPr>
              <a:t>6</a:t>
            </a:fld>
            <a:endParaRPr lang="bg-BG" altLang="bg-BG"/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id="{A518300F-87F8-4E2C-A586-7E3A94D7EA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>
            <a:extLst>
              <a:ext uri="{FF2B5EF4-FFF2-40B4-BE49-F238E27FC236}">
                <a16:creationId xmlns:a16="http://schemas.microsoft.com/office/drawing/2014/main" id="{A53D746C-4766-483B-8855-88FC840BEC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bg-BG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0964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6955A26D-BFBF-45EC-9A7A-EC12FA9260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C1CAF31-3FCE-41E9-8345-573D3ADABD4C}" type="slidenum">
              <a:rPr lang="bg-BG" altLang="bg-BG"/>
              <a:pPr eaLnBrk="1" hangingPunct="1">
                <a:spcBef>
                  <a:spcPct val="0"/>
                </a:spcBef>
              </a:pPr>
              <a:t>7</a:t>
            </a:fld>
            <a:endParaRPr lang="bg-BG" altLang="bg-BG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496CA58-DD79-4E7B-9345-2E04BB06C7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8E27A97-23F7-4E28-9C25-46A62928B5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bg-BG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6955A26D-BFBF-45EC-9A7A-EC12FA9260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C1CAF31-3FCE-41E9-8345-573D3ADABD4C}" type="slidenum">
              <a:rPr lang="bg-BG" altLang="bg-BG"/>
              <a:pPr eaLnBrk="1" hangingPunct="1">
                <a:spcBef>
                  <a:spcPct val="0"/>
                </a:spcBef>
              </a:pPr>
              <a:t>8</a:t>
            </a:fld>
            <a:endParaRPr lang="bg-BG" altLang="bg-BG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2496CA58-DD79-4E7B-9345-2E04BB06C7C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E8E27A97-23F7-4E28-9C25-46A62928B5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bg-BG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3041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E72EEBC5-2794-4C23-8C0C-E103FA8EA6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D449007-952C-4C29-9D84-45F1054BE76A}" type="slidenum">
              <a:rPr lang="bg-BG" altLang="bg-BG"/>
              <a:pPr eaLnBrk="1" hangingPunct="1">
                <a:spcBef>
                  <a:spcPct val="0"/>
                </a:spcBef>
              </a:pPr>
              <a:t>9</a:t>
            </a:fld>
            <a:endParaRPr lang="bg-BG" altLang="bg-BG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D2564412-FB4C-44CE-9EC5-52258F2AC1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A6D4B374-DC06-4FFB-931F-321615492A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bg-BG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E72EEBC5-2794-4C23-8C0C-E103FA8EA6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D449007-952C-4C29-9D84-45F1054BE76A}" type="slidenum">
              <a:rPr lang="bg-BG" altLang="bg-BG"/>
              <a:pPr eaLnBrk="1" hangingPunct="1">
                <a:spcBef>
                  <a:spcPct val="0"/>
                </a:spcBef>
              </a:pPr>
              <a:t>10</a:t>
            </a:fld>
            <a:endParaRPr lang="bg-BG" altLang="bg-BG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D2564412-FB4C-44CE-9EC5-52258F2AC1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A6D4B374-DC06-4FFB-931F-321615492A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bg-BG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166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7">
            <a:extLst>
              <a:ext uri="{FF2B5EF4-FFF2-40B4-BE49-F238E27FC236}">
                <a16:creationId xmlns:a16="http://schemas.microsoft.com/office/drawing/2014/main" id="{71C19F80-8095-4732-B5F8-95CFBDB486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2393950"/>
            <a:ext cx="7772400" cy="109538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618" y="0"/>
                </a:lnTo>
                <a:lnTo>
                  <a:pt x="618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39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7772400" cy="13716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bg-BG" altLang="bg-BG" noProof="0"/>
              <a:t>Click to edit Master title style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429000"/>
            <a:ext cx="7010400" cy="16002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pPr lvl="0"/>
            <a:r>
              <a:rPr lang="bg-BG" altLang="bg-BG" noProof="0"/>
              <a:t>Click to edit Master subtitle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B789C7-5D56-4C8A-951C-B8294D586F5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75F216-29B7-4990-A903-49ADBA978F9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D9CDC3-BD53-48EF-B974-E8A50F93397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9D7C51A-AF6F-4A30-94C2-5B316C861AB4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61372848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BC006042-AC35-46E2-8D1E-56FF694E36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12C83C89-82D7-4243-BF86-EBF7ABAB8E6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A24E436-11CD-4C95-882F-B9EF6A0485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E57571-CC4D-4B7D-B4F9-53F916AEE732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24793908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8" y="304800"/>
            <a:ext cx="2001837" cy="5715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6738" y="304800"/>
            <a:ext cx="5854700" cy="5715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E799F40-3E8F-4703-A834-E9B7EABD118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26200367-0E3B-4378-A349-C3D147E197A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1371DAD7-0236-4F52-BAA1-87E9D0E2F64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84386C-8CBB-4949-A2D0-5CA0D89A82D8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880319073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3438" y="1752600"/>
            <a:ext cx="3924300" cy="2057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3438" y="3962400"/>
            <a:ext cx="3924300" cy="2057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A834FF8-CF09-484E-AA9C-2ED6CE0758D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CB60FB1D-ED0F-4ED8-8BEF-B8DF7CFDAFA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5C028648-FECA-40C7-93F2-31964853845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1FAFAB-FD12-4AEE-A0FA-613911CF6714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13090750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4675" y="304800"/>
            <a:ext cx="8001000" cy="1216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66738" y="1752600"/>
            <a:ext cx="8001000" cy="4267200"/>
          </a:xfrm>
        </p:spPr>
        <p:txBody>
          <a:bodyPr/>
          <a:lstStyle/>
          <a:p>
            <a:pPr lvl="0"/>
            <a:endParaRPr lang="bg-BG" noProof="0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DDF718A3-7F53-4ED7-8E59-F969D7AE39B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EBC4334F-422D-4A7B-9320-7A85F5DCA5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27A9C2C-5C02-499F-9DDE-011CDB49C84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04B13F-3AF6-4658-9115-7AF42F454F62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93523757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46831F0-47B7-4E82-8E5F-DE032BD899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55D5EE55-FE55-49FE-A9EE-DE94CAFDD80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02432A5A-3B5D-4B56-995D-5F7EEF859BF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36D0DC-342D-401E-BD44-BBA8E458D5A4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67470444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546A043-A5EF-4A97-A72E-9960DA4666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FC8916A4-BC12-474B-A162-5A68BDE2A51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51C2EDE1-FD23-42A1-99FE-861162A6D3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5D5A6F-BED9-49A7-88D4-905E3483A994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362272439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752600"/>
            <a:ext cx="39243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D833FF13-B6BB-4DB4-A4AC-1826074D83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F0E415E-2148-4903-97C9-4643908EEE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E2140B73-133C-4004-8958-82BBE451F07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D17FDD-EA19-44CA-91B5-0F1A0BC9D0E6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14105708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3E34C8-E7C7-43AD-B496-D57BEB1AA3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3BF693F-15D0-493C-8B66-DFF4DD96EA9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F33E750-8E26-4EE8-8C05-7C74C783B2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6F2B15-1E0B-46A3-897B-24B95CA36A79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65836999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A8640149-158F-4410-82BE-2A188D4943B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8359A1D9-F9B6-43E4-8699-A74F15FC553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920BC2D3-F759-486A-94ED-0E55BBF2968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ACD6B2-57F9-4A8B-B765-DC700515BD05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98533057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BAA6076D-B0C4-4F02-BA33-887C57621E6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8654D697-078F-4FEF-99EC-2B0CB4CCCA3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9DAB52EB-DB5B-4221-A90E-82EEC3AD64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35A8EC-A131-4DC3-8A98-9CC238602526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1576937358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9F21341-5E62-4E55-AAFC-DB4345C80B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AC2C75CA-F5C2-46E0-8154-1E6C3F2A41B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013FAE0-74E6-46E3-85E3-BD96006F01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582B41-8E07-4774-B4CD-4B698ECCE5CE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422456792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62C0F40B-5AFA-4531-A452-9827EC2C4AC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E1871497-DB45-4111-B17C-80FA3001F8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DC1C5970-9F37-4437-869B-A2A2AB514C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A14DC1-0422-41FC-ADEC-429B0AB1EC50}" type="slidenum">
              <a:rPr lang="bg-BG" altLang="bg-BG"/>
              <a:pPr/>
              <a:t>‹#›</a:t>
            </a:fld>
            <a:endParaRPr lang="bg-BG" altLang="bg-BG"/>
          </a:p>
        </p:txBody>
      </p:sp>
    </p:spTree>
    <p:extLst>
      <p:ext uri="{BB962C8B-B14F-4D97-AF65-F5344CB8AC3E}">
        <p14:creationId xmlns:p14="http://schemas.microsoft.com/office/powerpoint/2010/main" val="240109353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4FB3BAB-E8A0-4402-963D-20DCBFCF01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74675" y="304800"/>
            <a:ext cx="8001000" cy="121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2BD3477-6BE4-4DF6-B15D-B5DE84E66A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752600"/>
            <a:ext cx="8001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/>
              <a:t>Click to edit Master text styles</a:t>
            </a:r>
          </a:p>
          <a:p>
            <a:pPr lvl="1"/>
            <a:r>
              <a:rPr lang="bg-BG" altLang="bg-BG"/>
              <a:t>Second level</a:t>
            </a:r>
          </a:p>
          <a:p>
            <a:pPr lvl="2"/>
            <a:r>
              <a:rPr lang="bg-BG" altLang="bg-BG"/>
              <a:t>Third level</a:t>
            </a:r>
          </a:p>
          <a:p>
            <a:pPr lvl="3"/>
            <a:r>
              <a:rPr lang="bg-BG" altLang="bg-BG"/>
              <a:t>Fourth level</a:t>
            </a:r>
          </a:p>
          <a:p>
            <a:pPr lvl="4"/>
            <a:r>
              <a:rPr lang="bg-BG" altLang="bg-BG"/>
              <a:t>Fifth level</a:t>
            </a:r>
          </a:p>
        </p:txBody>
      </p:sp>
      <p:sp>
        <p:nvSpPr>
          <p:cNvPr id="1028" name="AutoShape 4">
            <a:extLst>
              <a:ext uri="{FF2B5EF4-FFF2-40B4-BE49-F238E27FC236}">
                <a16:creationId xmlns:a16="http://schemas.microsoft.com/office/drawing/2014/main" id="{661C47DD-49D0-40E0-8CE7-4BCCB3C815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566863"/>
            <a:ext cx="7958138" cy="109537"/>
          </a:xfrm>
          <a:custGeom>
            <a:avLst/>
            <a:gdLst>
              <a:gd name="T0" fmla="*/ 0 w 1000"/>
              <a:gd name="T1" fmla="*/ 0 h 1000"/>
              <a:gd name="T2" fmla="*/ 2147483647 w 1000"/>
              <a:gd name="T3" fmla="*/ 0 h 1000"/>
              <a:gd name="T4" fmla="*/ 2147483647 w 1000"/>
              <a:gd name="T5" fmla="*/ 2147483647 h 1000"/>
              <a:gd name="T6" fmla="*/ 0 w 1000"/>
              <a:gd name="T7" fmla="*/ 2147483647 h 1000"/>
              <a:gd name="T8" fmla="*/ 0 w 1000"/>
              <a:gd name="T9" fmla="*/ 0 h 1000"/>
              <a:gd name="T10" fmla="*/ 2147483647 w 1000"/>
              <a:gd name="T11" fmla="*/ 0 h 10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lnTo>
                  <a:pt x="0" y="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29" name="Line 5">
            <a:extLst>
              <a:ext uri="{FF2B5EF4-FFF2-40B4-BE49-F238E27FC236}">
                <a16:creationId xmlns:a16="http://schemas.microsoft.com/office/drawing/2014/main" id="{E3BF78FD-3F3B-4C1F-B2A5-3142C4C614B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9600" y="6172200"/>
            <a:ext cx="7924800" cy="0"/>
          </a:xfrm>
          <a:prstGeom prst="line">
            <a:avLst/>
          </a:prstGeom>
          <a:noFill/>
          <a:ln w="317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2886" name="Rectangle 6">
            <a:extLst>
              <a:ext uri="{FF2B5EF4-FFF2-40B4-BE49-F238E27FC236}">
                <a16:creationId xmlns:a16="http://schemas.microsoft.com/office/drawing/2014/main" id="{5A38D239-2875-45C2-8E83-C64781E2E22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cs typeface="+mn-cs"/>
              </a:defRPr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122887" name="Rectangle 7">
            <a:extLst>
              <a:ext uri="{FF2B5EF4-FFF2-40B4-BE49-F238E27FC236}">
                <a16:creationId xmlns:a16="http://schemas.microsoft.com/office/drawing/2014/main" id="{D76E538A-A1EC-451C-A457-6205C964717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cs typeface="+mn-cs"/>
              </a:defRPr>
            </a:lvl1pPr>
          </a:lstStyle>
          <a:p>
            <a:pPr>
              <a:defRPr/>
            </a:pPr>
            <a:endParaRPr lang="bg-BG" altLang="bg-BG"/>
          </a:p>
        </p:txBody>
      </p:sp>
      <p:sp>
        <p:nvSpPr>
          <p:cNvPr id="122888" name="Rectangle 8">
            <a:extLst>
              <a:ext uri="{FF2B5EF4-FFF2-40B4-BE49-F238E27FC236}">
                <a16:creationId xmlns:a16="http://schemas.microsoft.com/office/drawing/2014/main" id="{1C65568B-7FE4-435A-9F08-05A626BD2A5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19812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CA01B5C-B9D4-4746-B5E4-611D3086A758}" type="slidenum">
              <a:rPr lang="bg-BG" altLang="bg-BG"/>
              <a:pPr/>
              <a:t>‹#›</a:t>
            </a:fld>
            <a:endParaRPr lang="bg-BG" alt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  <p:sldLayoutId id="2147483860" r:id="rId12"/>
    <p:sldLayoutId id="2147483861" r:id="rId13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chemeClr val="tx2"/>
          </a:solidFill>
          <a:latin typeface="Verdana" pitchFamily="34" charset="0"/>
        </a:defRPr>
      </a:lvl9pPr>
    </p:titleStyle>
    <p:bodyStyle>
      <a:lvl1pPr marL="469900" indent="-469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908050" indent="-4365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600">
          <a:solidFill>
            <a:schemeClr val="tx1"/>
          </a:solidFill>
          <a:latin typeface="+mn-lt"/>
        </a:defRPr>
      </a:lvl2pPr>
      <a:lvl3pPr marL="1304925" indent="-395288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300">
          <a:solidFill>
            <a:schemeClr val="tx1"/>
          </a:solidFill>
          <a:latin typeface="+mn-lt"/>
        </a:defRPr>
      </a:lvl3pPr>
      <a:lvl4pPr marL="1693863" indent="-3873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</a:defRPr>
      </a:lvl4pPr>
      <a:lvl5pPr marL="2093913" indent="-398463" algn="l" rtl="0" eaLnBrk="0" fontAlgn="base" hangingPunct="0">
        <a:spcBef>
          <a:spcPct val="25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511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30083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655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922713" indent="-398463" algn="l" rtl="0" fontAlgn="base">
        <a:spcBef>
          <a:spcPct val="25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2E04E751-ACBC-41D3-8F61-CB3E5EC7469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07504" y="1319447"/>
            <a:ext cx="8928100" cy="1101441"/>
          </a:xfrm>
        </p:spPr>
        <p:txBody>
          <a:bodyPr/>
          <a:lstStyle/>
          <a:p>
            <a:pPr algn="ctr" eaLnBrk="1" hangingPunct="1"/>
            <a:r>
              <a:rPr lang="en-US" altLang="bg-BG" sz="2200" b="1" i="1" dirty="0">
                <a:solidFill>
                  <a:srgbClr val="0070C0"/>
                </a:solidFill>
                <a:latin typeface="Book Antiqua" panose="02040602050305030304" pitchFamily="18" charset="0"/>
              </a:rPr>
              <a:t>New Horizons: Digital Economy and Responses to a Changing World</a:t>
            </a:r>
            <a:br>
              <a:rPr lang="en-US" altLang="bg-BG" sz="2000" b="1" i="1" dirty="0">
                <a:solidFill>
                  <a:srgbClr val="0070C0"/>
                </a:solidFill>
                <a:latin typeface="Book Antiqua" panose="02040602050305030304" pitchFamily="18" charset="0"/>
              </a:rPr>
            </a:br>
            <a:r>
              <a:rPr lang="en-US" altLang="bg-BG" sz="2000" b="1" i="1" dirty="0">
                <a:latin typeface="Book Antiqua" panose="02040602050305030304" pitchFamily="18" charset="0"/>
              </a:rPr>
              <a:t>School of Business, National Louis University,</a:t>
            </a:r>
            <a:br>
              <a:rPr lang="en-US" altLang="bg-BG" sz="2000" b="1" i="1" dirty="0">
                <a:latin typeface="Book Antiqua" panose="02040602050305030304" pitchFamily="18" charset="0"/>
              </a:rPr>
            </a:br>
            <a:r>
              <a:rPr lang="en-US" altLang="bg-BG" sz="2000" b="1" i="1" dirty="0" err="1">
                <a:latin typeface="Book Antiqua" panose="02040602050305030304" pitchFamily="18" charset="0"/>
              </a:rPr>
              <a:t>Nowy</a:t>
            </a:r>
            <a:r>
              <a:rPr lang="en-US" altLang="bg-BG" sz="2000" b="1" i="1" dirty="0">
                <a:latin typeface="Book Antiqua" panose="02040602050305030304" pitchFamily="18" charset="0"/>
              </a:rPr>
              <a:t> </a:t>
            </a:r>
            <a:r>
              <a:rPr lang="en-US" altLang="bg-BG" sz="2000" b="1" i="1" dirty="0" err="1">
                <a:latin typeface="Book Antiqua" panose="02040602050305030304" pitchFamily="18" charset="0"/>
              </a:rPr>
              <a:t>Sącz</a:t>
            </a:r>
            <a:r>
              <a:rPr lang="en-US" altLang="bg-BG" sz="2000" b="1" i="1" dirty="0">
                <a:latin typeface="Book Antiqua" panose="02040602050305030304" pitchFamily="18" charset="0"/>
              </a:rPr>
              <a:t> (Poland), June 11-12</a:t>
            </a:r>
            <a:r>
              <a:rPr lang="en-US" altLang="bg-BG" sz="2000" b="1" i="1" baseline="30000" dirty="0">
                <a:latin typeface="Book Antiqua" panose="02040602050305030304" pitchFamily="18" charset="0"/>
              </a:rPr>
              <a:t>th</a:t>
            </a:r>
            <a:r>
              <a:rPr lang="en-US" altLang="bg-BG" sz="2000" b="1" i="1" dirty="0">
                <a:latin typeface="Book Antiqua" panose="02040602050305030304" pitchFamily="18" charset="0"/>
              </a:rPr>
              <a:t>, 2026</a:t>
            </a:r>
            <a:r>
              <a:rPr lang="en-US" altLang="bg-BG" sz="2000" i="1" dirty="0">
                <a:latin typeface="Book Antiqua" panose="02040602050305030304" pitchFamily="18" charset="0"/>
              </a:rPr>
              <a:t> </a:t>
            </a:r>
            <a:endParaRPr lang="ru-RU" altLang="bg-BG" sz="2000" i="1" dirty="0">
              <a:latin typeface="Book Antiqua" panose="02040602050305030304" pitchFamily="18" charset="0"/>
            </a:endParaRP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0F10724C-9C25-463A-B5B9-0BD3DAAA9F2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7950" y="2924944"/>
            <a:ext cx="8928100" cy="3456384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bg-BG" sz="3600" b="1" i="1" dirty="0">
                <a:solidFill>
                  <a:schemeClr val="accent2"/>
                </a:solidFill>
                <a:latin typeface="Book Antiqua" panose="02040602050305030304" pitchFamily="18" charset="0"/>
              </a:rPr>
              <a:t>Digital Communications at Work: Evidence from Round 10 of the European Social Survey for 13 Former Transition Countries</a:t>
            </a:r>
            <a:endParaRPr lang="en-US" altLang="bg-BG" sz="1200" dirty="0">
              <a:latin typeface="Book Antiqua" panose="02040602050305030304" pitchFamily="18" charset="0"/>
            </a:endParaRPr>
          </a:p>
          <a:p>
            <a:pPr algn="ctr"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bg-BG" b="1" dirty="0">
                <a:solidFill>
                  <a:srgbClr val="002060"/>
                </a:solidFill>
                <a:latin typeface="Book Antiqua" panose="02040602050305030304" pitchFamily="18" charset="0"/>
              </a:rPr>
              <a:t>Dr. </a:t>
            </a:r>
            <a:r>
              <a:rPr lang="en-US" altLang="bg-BG" b="1" dirty="0" err="1">
                <a:solidFill>
                  <a:srgbClr val="002060"/>
                </a:solidFill>
                <a:latin typeface="Book Antiqua" panose="02040602050305030304" pitchFamily="18" charset="0"/>
              </a:rPr>
              <a:t>Venelin</a:t>
            </a:r>
            <a:r>
              <a:rPr lang="en-US" altLang="bg-BG" b="1" dirty="0">
                <a:solidFill>
                  <a:srgbClr val="002060"/>
                </a:solidFill>
                <a:latin typeface="Book Antiqua" panose="02040602050305030304" pitchFamily="18" charset="0"/>
              </a:rPr>
              <a:t> </a:t>
            </a:r>
            <a:r>
              <a:rPr lang="en-US" altLang="bg-BG" b="1" dirty="0" err="1">
                <a:solidFill>
                  <a:srgbClr val="002060"/>
                </a:solidFill>
                <a:latin typeface="Book Antiqua" panose="02040602050305030304" pitchFamily="18" charset="0"/>
              </a:rPr>
              <a:t>Boshnakov</a:t>
            </a:r>
            <a:endParaRPr lang="en-US" altLang="bg-BG" b="1" dirty="0">
              <a:solidFill>
                <a:srgbClr val="002060"/>
              </a:solidFill>
              <a:latin typeface="Book Antiqua" panose="02040602050305030304" pitchFamily="18" charset="0"/>
            </a:endParaRPr>
          </a:p>
          <a:p>
            <a:pPr algn="ctr" eaLnBrk="1" hangingPunct="1">
              <a:lnSpc>
                <a:spcPct val="80000"/>
              </a:lnSpc>
              <a:spcBef>
                <a:spcPts val="600"/>
              </a:spcBef>
            </a:pPr>
            <a:endParaRPr lang="en-US" altLang="bg-BG" sz="1600" dirty="0">
              <a:latin typeface="Book Antiqua" panose="02040602050305030304" pitchFamily="18" charset="0"/>
            </a:endParaRPr>
          </a:p>
          <a:p>
            <a:pPr algn="ctr"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bg-BG" sz="2400" b="1" dirty="0">
                <a:latin typeface="Book Antiqua" panose="02040602050305030304" pitchFamily="18" charset="0"/>
              </a:rPr>
              <a:t>University of National and World Economy</a:t>
            </a:r>
          </a:p>
          <a:p>
            <a:pPr algn="ctr" eaLnBrk="1" hangingPunct="1">
              <a:lnSpc>
                <a:spcPct val="80000"/>
              </a:lnSpc>
              <a:spcBef>
                <a:spcPts val="600"/>
              </a:spcBef>
            </a:pPr>
            <a:r>
              <a:rPr lang="en-US" altLang="bg-BG" sz="2400" b="1" dirty="0">
                <a:latin typeface="Book Antiqua" panose="02040602050305030304" pitchFamily="18" charset="0"/>
              </a:rPr>
              <a:t>Sofia, Bulgaria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07C293-19C8-447C-B2FA-9857803888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327" y="332656"/>
            <a:ext cx="3275857" cy="101604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E0AE7F4-DBFD-46B0-AD8E-820ACD0748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248" y="44624"/>
            <a:ext cx="1728192" cy="97089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A1D4555-4A49-48B2-9288-B17191C989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96" y="23303"/>
            <a:ext cx="2665487" cy="11014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7">
            <a:extLst>
              <a:ext uri="{FF2B5EF4-FFF2-40B4-BE49-F238E27FC236}">
                <a16:creationId xmlns:a16="http://schemas.microsoft.com/office/drawing/2014/main" id="{C0026296-5EF6-4E7B-85C2-1B405B8A8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4D5122F-A8B4-45AF-857C-1C8E6BA0E9F6}" type="slidenum">
              <a:rPr lang="bg-BG" altLang="bg-BG" sz="1200"/>
              <a:pPr eaLnBrk="1" hangingPunct="1"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bg-BG" altLang="bg-BG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4FB8208A-7A04-4205-8F58-231E8B013D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bg-BG" sz="3200" dirty="0"/>
              <a:t>3. Selected Results</a:t>
            </a:r>
            <a:endParaRPr lang="bg-BG" altLang="bg-BG" sz="2400" b="1" i="1" dirty="0">
              <a:solidFill>
                <a:srgbClr val="C00000"/>
              </a:solidFill>
            </a:endParaRPr>
          </a:p>
        </p:txBody>
      </p:sp>
      <p:sp>
        <p:nvSpPr>
          <p:cNvPr id="9221" name="Rectangle 4">
            <a:extLst>
              <a:ext uri="{FF2B5EF4-FFF2-40B4-BE49-F238E27FC236}">
                <a16:creationId xmlns:a16="http://schemas.microsoft.com/office/drawing/2014/main" id="{9D4D1839-7115-46CB-86A9-FAEFC1E134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bg-BG" altLang="bg-BG" sz="1600"/>
          </a:p>
        </p:txBody>
      </p:sp>
      <p:sp>
        <p:nvSpPr>
          <p:cNvPr id="9222" name="Rectangle 5">
            <a:extLst>
              <a:ext uri="{FF2B5EF4-FFF2-40B4-BE49-F238E27FC236}">
                <a16:creationId xmlns:a16="http://schemas.microsoft.com/office/drawing/2014/main" id="{185400D2-E5B8-40E9-846A-FB82DE1E94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bg-BG" altLang="bg-BG" sz="160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7F6C5E-0395-46DF-88A7-261F10F4BD9A}"/>
              </a:ext>
            </a:extLst>
          </p:cNvPr>
          <p:cNvSpPr txBox="1"/>
          <p:nvPr/>
        </p:nvSpPr>
        <p:spPr>
          <a:xfrm>
            <a:off x="179512" y="1628800"/>
            <a:ext cx="8712968" cy="51860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800" b="1" dirty="0"/>
              <a:t>Phone contacts with line managers</a:t>
            </a:r>
            <a:r>
              <a:rPr lang="en-US" sz="1800" dirty="0"/>
              <a:t> indicate that more frequent use is generally associated with more </a:t>
            </a:r>
            <a:r>
              <a:rPr lang="en-US" sz="1800" b="1" i="1" dirty="0">
                <a:solidFill>
                  <a:srgbClr val="002060"/>
                </a:solidFill>
              </a:rPr>
              <a:t>positive evaluations</a:t>
            </a:r>
            <a:r>
              <a:rPr lang="en-US" sz="1800" dirty="0"/>
              <a:t> of digitalized mode for coordination/management of activities.</a:t>
            </a:r>
          </a:p>
          <a:p>
            <a:pPr>
              <a:spcAft>
                <a:spcPts val="600"/>
              </a:spcAft>
            </a:pPr>
            <a:r>
              <a:rPr lang="en-US" sz="1800" dirty="0"/>
              <a:t>/very slight evidence for “colleagues”: only for “several times per day”.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800" b="1" dirty="0"/>
              <a:t>Text, email, or messaging with line managers</a:t>
            </a:r>
            <a:r>
              <a:rPr lang="en-US" sz="1800" dirty="0"/>
              <a:t> – none of the respondent categories differs significantly from those answered by “never” (reference category) – conditional on other factors, communicating more or less often with LMs via written digital channels </a:t>
            </a:r>
            <a:r>
              <a:rPr lang="en-US" sz="1800" b="1" i="1" dirty="0">
                <a:solidFill>
                  <a:srgbClr val="002060"/>
                </a:solidFill>
              </a:rPr>
              <a:t>does not systematically predict the attitudes</a:t>
            </a:r>
            <a:r>
              <a:rPr lang="en-US" sz="1800" dirty="0"/>
              <a:t> of respondents towards the improvement of coordination/management.</a:t>
            </a:r>
          </a:p>
          <a:p>
            <a:pPr>
              <a:spcAft>
                <a:spcPts val="600"/>
              </a:spcAft>
            </a:pPr>
            <a:r>
              <a:rPr lang="en-US" sz="1800" dirty="0"/>
              <a:t>/very </a:t>
            </a:r>
            <a:r>
              <a:rPr lang="en-US" sz="1800" b="1" dirty="0"/>
              <a:t>strong evidence</a:t>
            </a:r>
            <a:r>
              <a:rPr lang="en-US" sz="1800" dirty="0"/>
              <a:t> for “colleagues”: positive significant estimates for “several times a day”, “once a day”, and “several times a week”/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800" dirty="0"/>
              <a:t>Those who see their LM on a screen “once a day” or “several times a week” indicate </a:t>
            </a:r>
            <a:r>
              <a:rPr lang="en-US" sz="1800" b="1" i="1" dirty="0">
                <a:solidFill>
                  <a:srgbClr val="002060"/>
                </a:solidFill>
              </a:rPr>
              <a:t>significantly lower perceived ease</a:t>
            </a:r>
            <a:r>
              <a:rPr lang="en-US" sz="1800" dirty="0"/>
              <a:t> than those who never use video; conversely, those who use video “less often” show a small positive association. </a:t>
            </a:r>
            <a:r>
              <a:rPr lang="en-US" sz="1800" i="1" dirty="0"/>
              <a:t>(NB! Even stronger for “colleagues”)</a:t>
            </a:r>
          </a:p>
          <a:p>
            <a:pPr>
              <a:spcAft>
                <a:spcPts val="600"/>
              </a:spcAft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1193593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Number Placeholder 7">
            <a:extLst>
              <a:ext uri="{FF2B5EF4-FFF2-40B4-BE49-F238E27FC236}">
                <a16:creationId xmlns:a16="http://schemas.microsoft.com/office/drawing/2014/main" id="{0DFBA728-36E6-4A2F-901F-9259F941D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8F0AAAE1-0CA0-4344-8E98-370544B0DDF8}" type="slidenum">
              <a:rPr lang="bg-BG" altLang="bg-BG" sz="1200"/>
              <a:pPr eaLnBrk="1" hangingPunct="1"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bg-BG" altLang="bg-BG" sz="1200"/>
          </a:p>
        </p:txBody>
      </p:sp>
      <p:sp>
        <p:nvSpPr>
          <p:cNvPr id="13315" name="Rectangle 2">
            <a:extLst>
              <a:ext uri="{FF2B5EF4-FFF2-40B4-BE49-F238E27FC236}">
                <a16:creationId xmlns:a16="http://schemas.microsoft.com/office/drawing/2014/main" id="{9F3EC791-6ED2-4A8C-92AF-898BB9483E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bg-BG" sz="3200"/>
              <a:t>4. Final remarks</a:t>
            </a:r>
            <a:endParaRPr lang="bg-BG" altLang="bg-BG" sz="3200"/>
          </a:p>
        </p:txBody>
      </p:sp>
      <p:sp>
        <p:nvSpPr>
          <p:cNvPr id="13316" name="Rectangle 3">
            <a:extLst>
              <a:ext uri="{FF2B5EF4-FFF2-40B4-BE49-F238E27FC236}">
                <a16:creationId xmlns:a16="http://schemas.microsoft.com/office/drawing/2014/main" id="{B10A1D55-B5FE-4DDF-876A-0D6BE999579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28800"/>
            <a:ext cx="9144000" cy="4616424"/>
          </a:xfrm>
        </p:spPr>
        <p:txBody>
          <a:bodyPr/>
          <a:lstStyle/>
          <a:p>
            <a:pPr eaLnBrk="1" hangingPunct="1"/>
            <a:r>
              <a:rPr lang="en-US" altLang="bg-BG" sz="2000" dirty="0"/>
              <a:t>Across all participating countries, online and mobile communication is </a:t>
            </a:r>
            <a:r>
              <a:rPr lang="en-US" altLang="bg-BG" sz="2000" b="1" dirty="0"/>
              <a:t>generally perceived as facilitating the coordination and management of organizational activities</a:t>
            </a:r>
            <a:r>
              <a:rPr lang="en-US" altLang="bg-BG" sz="2000" dirty="0"/>
              <a:t> (distributions clearly skewed toward the positive ranks: 8-9-10).</a:t>
            </a:r>
          </a:p>
          <a:p>
            <a:pPr eaLnBrk="1" hangingPunct="1"/>
            <a:r>
              <a:rPr lang="en-US" altLang="bg-BG" sz="2000" dirty="0"/>
              <a:t>Very low ratings are rare – </a:t>
            </a:r>
            <a:r>
              <a:rPr lang="en-US" altLang="bg-BG" sz="2000" b="1" dirty="0"/>
              <a:t>ultimate rejection of digital tools</a:t>
            </a:r>
            <a:r>
              <a:rPr lang="en-US" altLang="bg-BG" sz="2000" dirty="0"/>
              <a:t> for coordination/management is </a:t>
            </a:r>
            <a:r>
              <a:rPr lang="en-US" altLang="bg-BG" sz="2000" b="1" dirty="0"/>
              <a:t>uncommon</a:t>
            </a:r>
            <a:r>
              <a:rPr lang="en-US" altLang="bg-BG" sz="2000" dirty="0"/>
              <a:t> (by ESS R10 data).</a:t>
            </a:r>
          </a:p>
          <a:p>
            <a:pPr eaLnBrk="1" hangingPunct="1"/>
            <a:r>
              <a:rPr lang="en-US" altLang="bg-BG" sz="2000" dirty="0"/>
              <a:t>Noticeable cross-national variation, with </a:t>
            </a:r>
            <a:r>
              <a:rPr lang="en-US" altLang="bg-BG" sz="2000" b="1" dirty="0"/>
              <a:t>some countries showing particularly high shares</a:t>
            </a:r>
            <a:r>
              <a:rPr lang="en-US" altLang="bg-BG" sz="2000" dirty="0"/>
              <a:t> at the maximum response, indicating </a:t>
            </a:r>
            <a:r>
              <a:rPr lang="en-US" altLang="bg-BG" sz="2000" b="1" dirty="0"/>
              <a:t>strong enthusiasm for digital coordination!</a:t>
            </a:r>
          </a:p>
          <a:p>
            <a:pPr eaLnBrk="1" hangingPunct="1"/>
            <a:r>
              <a:rPr lang="en-US" altLang="bg-BG" sz="2000" dirty="0"/>
              <a:t>Digital communications with colleagues is both </a:t>
            </a:r>
            <a:r>
              <a:rPr lang="en-US" altLang="bg-BG" sz="2000" b="1" dirty="0"/>
              <a:t>widespread but highly uneven</a:t>
            </a:r>
            <a:r>
              <a:rPr lang="en-US" altLang="bg-BG" sz="2000" dirty="0"/>
              <a:t> across modes and countries involved.</a:t>
            </a:r>
          </a:p>
          <a:p>
            <a:pPr eaLnBrk="1" hangingPunct="1"/>
            <a:r>
              <a:rPr lang="en-US" altLang="bg-BG" sz="2000" dirty="0"/>
              <a:t>Ordinal logit results: digital mode of coordination is perceived as easier by more educated and, to some extent, younger workers, including those embedded in frequent/routine digital exchange.</a:t>
            </a:r>
          </a:p>
        </p:txBody>
      </p:sp>
      <p:sp>
        <p:nvSpPr>
          <p:cNvPr id="13317" name="Rectangle 4">
            <a:extLst>
              <a:ext uri="{FF2B5EF4-FFF2-40B4-BE49-F238E27FC236}">
                <a16:creationId xmlns:a16="http://schemas.microsoft.com/office/drawing/2014/main" id="{CA9BF71C-7ED2-4EFE-A0A4-07AE214BA8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bg-BG" altLang="bg-BG" sz="1600"/>
          </a:p>
        </p:txBody>
      </p:sp>
      <p:sp>
        <p:nvSpPr>
          <p:cNvPr id="13318" name="Rectangle 5">
            <a:extLst>
              <a:ext uri="{FF2B5EF4-FFF2-40B4-BE49-F238E27FC236}">
                <a16:creationId xmlns:a16="http://schemas.microsoft.com/office/drawing/2014/main" id="{45342A9A-A3FA-4209-906F-8286E0392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bg-BG" altLang="bg-BG" sz="160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Number Placeholder 5">
            <a:extLst>
              <a:ext uri="{FF2B5EF4-FFF2-40B4-BE49-F238E27FC236}">
                <a16:creationId xmlns:a16="http://schemas.microsoft.com/office/drawing/2014/main" id="{4B1E32DF-9629-4ECD-BECC-54B7C0DCF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C943017-67D9-45A0-979D-8E60ABDEB1F7}" type="slidenum">
              <a:rPr lang="bg-BG" altLang="bg-BG" sz="1200"/>
              <a:pPr eaLnBrk="1" hangingPunct="1"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bg-BG" altLang="bg-BG" sz="1200"/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5D910FEC-B94E-4772-8C8A-70A072110D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71500" y="1772816"/>
            <a:ext cx="8001000" cy="2880320"/>
          </a:xfrm>
        </p:spPr>
        <p:txBody>
          <a:bodyPr/>
          <a:lstStyle/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bg-BG" sz="3200" b="1" dirty="0">
                <a:solidFill>
                  <a:schemeClr val="accent2"/>
                </a:solidFill>
                <a:latin typeface="Book Antiqua" panose="02040602050305030304" pitchFamily="18" charset="0"/>
              </a:rPr>
              <a:t>Thank you for your attention!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bg-BG" sz="3200" b="1" dirty="0">
                <a:solidFill>
                  <a:srgbClr val="002060"/>
                </a:solidFill>
                <a:latin typeface="Book Antiqua" panose="02040602050305030304" pitchFamily="18" charset="0"/>
              </a:rPr>
              <a:t>Will be happy to meet you again!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en-US" altLang="bg-BG" sz="3200" b="1" i="1" dirty="0">
                <a:solidFill>
                  <a:srgbClr val="008000"/>
                </a:solidFill>
                <a:latin typeface="Book Antiqua" panose="02040602050305030304" pitchFamily="18" charset="0"/>
              </a:rPr>
              <a:t>Why not in Sofia?</a:t>
            </a:r>
          </a:p>
          <a:p>
            <a:pPr algn="r" eaLnBrk="1" hangingPunct="1">
              <a:buFont typeface="Wingdings" panose="05000000000000000000" pitchFamily="2" charset="2"/>
              <a:buNone/>
            </a:pPr>
            <a:r>
              <a:rPr lang="en-US" altLang="bg-BG" sz="2800" b="1" dirty="0">
                <a:latin typeface="Book Antiqua" panose="02040602050305030304" pitchFamily="18" charset="0"/>
              </a:rPr>
              <a:t>Venelin Boshnakov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A22BF3-0C43-4972-A42A-DAE483013F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284162"/>
            <a:ext cx="3174480" cy="9845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076DEAC-458F-4623-9C38-5F9651785F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6256" y="297866"/>
            <a:ext cx="1728192" cy="97089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B415843-6EF3-4244-A81E-1FE5724ED2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4705" y="188640"/>
            <a:ext cx="2665487" cy="110144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EBC8149-2F11-4A20-902F-14B1D4020C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17612" y="4725144"/>
            <a:ext cx="3042820" cy="11920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5ADAD70-1D5B-4073-B484-8D490C90896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9570" y="4653135"/>
            <a:ext cx="2220182" cy="148012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5C3037F-A510-4B48-9247-7D98CE1ECD0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07814" y="4653135"/>
            <a:ext cx="2224226" cy="148012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5">
            <a:extLst>
              <a:ext uri="{FF2B5EF4-FFF2-40B4-BE49-F238E27FC236}">
                <a16:creationId xmlns:a16="http://schemas.microsoft.com/office/drawing/2014/main" id="{9716FA5B-4436-43D6-997A-7399CBAF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E77B7001-4E7A-4639-9228-696DDA5F4CB0}" type="slidenum">
              <a:rPr lang="bg-BG" altLang="bg-BG" sz="1200"/>
              <a:pPr eaLnBrk="1" hangingPunct="1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bg-BG" altLang="bg-BG" sz="1200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A549952-326C-4E6C-A550-C6C80777C3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9552" y="1628775"/>
            <a:ext cx="8208912" cy="2879725"/>
          </a:xfrm>
        </p:spPr>
        <p:txBody>
          <a:bodyPr/>
          <a:lstStyle/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bg-BG" sz="2000" b="1" dirty="0">
                <a:solidFill>
                  <a:srgbClr val="7030A0"/>
                </a:solidFill>
              </a:rPr>
              <a:t>Acknowledgement: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bg-BG" sz="2000" dirty="0"/>
              <a:t>As a member of the UNWE team of ESS-BG Consortium, the author acknowledges the financial support of </a:t>
            </a:r>
            <a:r>
              <a:rPr lang="en-US" altLang="bg-BG" sz="2000" b="1" dirty="0">
                <a:solidFill>
                  <a:srgbClr val="C00000"/>
                </a:solidFill>
              </a:rPr>
              <a:t>“ESS for Bulgaria” Project Consortium – member of ESS ERIC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bg-BG" sz="2000" dirty="0"/>
              <a:t>ESS-BG: Development of a national </a:t>
            </a:r>
            <a:r>
              <a:rPr lang="en-US" altLang="bg-BG" sz="2000" b="1" i="1" dirty="0"/>
              <a:t>social sciences</a:t>
            </a:r>
            <a:r>
              <a:rPr lang="en-US" altLang="bg-BG" sz="2000" dirty="0"/>
              <a:t> research infrastructure in the framework of the </a:t>
            </a:r>
            <a:r>
              <a:rPr lang="en-US" altLang="bg-BG" sz="2000" b="1" i="1" dirty="0"/>
              <a:t>National Road Map for Research Infrastructures 2020-2027,</a:t>
            </a:r>
          </a:p>
          <a:p>
            <a:pPr marL="0" indent="0" eaLnBrk="1" hangingPunct="1">
              <a:buFont typeface="Wingdings" panose="05000000000000000000" pitchFamily="2" charset="2"/>
              <a:buNone/>
            </a:pPr>
            <a:r>
              <a:rPr lang="en-US" altLang="bg-BG" sz="2000" b="1" i="1" dirty="0">
                <a:solidFill>
                  <a:srgbClr val="7030A0"/>
                </a:solidFill>
              </a:rPr>
              <a:t>Ministry of Education and Science</a:t>
            </a:r>
          </a:p>
        </p:txBody>
      </p:sp>
      <p:pic>
        <p:nvPicPr>
          <p:cNvPr id="4100" name="Picture 2">
            <a:extLst>
              <a:ext uri="{FF2B5EF4-FFF2-40B4-BE49-F238E27FC236}">
                <a16:creationId xmlns:a16="http://schemas.microsoft.com/office/drawing/2014/main" id="{73EC374D-1AA5-430E-9049-78998F91C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2250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>
            <a:extLst>
              <a:ext uri="{FF2B5EF4-FFF2-40B4-BE49-F238E27FC236}">
                <a16:creationId xmlns:a16="http://schemas.microsoft.com/office/drawing/2014/main" id="{2061B13B-1DBD-481F-AE38-64F5FDB2FE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473285"/>
            <a:ext cx="6372200" cy="2124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C032CEB-C5F6-4C98-BBB3-C6738A13A8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590" y="4332312"/>
            <a:ext cx="2409056" cy="240905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7">
            <a:extLst>
              <a:ext uri="{FF2B5EF4-FFF2-40B4-BE49-F238E27FC236}">
                <a16:creationId xmlns:a16="http://schemas.microsoft.com/office/drawing/2014/main" id="{EF2597AC-B40B-4B48-AD8B-34E0FB784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3617657-987D-44C3-9B18-174E0266AA06}" type="slidenum">
              <a:rPr lang="bg-BG" altLang="bg-BG" sz="1200"/>
              <a:pPr eaLnBrk="1" hangingPunct="1"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bg-BG" altLang="bg-BG" sz="1200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CD6F10BE-CC4D-4DF3-8EEA-7382C27675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bg-BG" sz="3200" dirty="0"/>
              <a:t>1. Introduction</a:t>
            </a:r>
            <a:endParaRPr lang="bg-BG" altLang="bg-BG" sz="2400" b="1" i="1" dirty="0">
              <a:solidFill>
                <a:srgbClr val="C00000"/>
              </a:solidFill>
            </a:endParaRPr>
          </a:p>
        </p:txBody>
      </p:sp>
      <p:sp>
        <p:nvSpPr>
          <p:cNvPr id="325635" name="Rectangle 3">
            <a:extLst>
              <a:ext uri="{FF2B5EF4-FFF2-40B4-BE49-F238E27FC236}">
                <a16:creationId xmlns:a16="http://schemas.microsoft.com/office/drawing/2014/main" id="{E158568B-C365-42EA-A975-D21DD549001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28800"/>
            <a:ext cx="8820471" cy="472757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bg-BG" sz="2400" dirty="0"/>
              <a:t>Goal of the study – to provide empirical insights about the </a:t>
            </a:r>
            <a:r>
              <a:rPr lang="en-US" altLang="bg-BG" sz="2400" b="1" i="1" dirty="0">
                <a:solidFill>
                  <a:srgbClr val="0070C0"/>
                </a:solidFill>
              </a:rPr>
              <a:t>revealed attitudes of respondents </a:t>
            </a:r>
            <a:r>
              <a:rPr lang="en-US" altLang="bg-BG" sz="2400" dirty="0"/>
              <a:t>participated in Round 10 of the European Social Survey (</a:t>
            </a:r>
            <a:r>
              <a:rPr lang="en-US" altLang="bg-BG" sz="2400" i="1" dirty="0"/>
              <a:t>ESS R10</a:t>
            </a:r>
            <a:r>
              <a:rPr lang="en-US" altLang="bg-BG" sz="2400" dirty="0"/>
              <a:t>) </a:t>
            </a:r>
            <a:r>
              <a:rPr lang="en-US" altLang="bg-BG" sz="2400" b="1" i="1" dirty="0"/>
              <a:t>toward issues concerning</a:t>
            </a:r>
            <a:r>
              <a:rPr lang="en-US" altLang="bg-BG" sz="2400" dirty="0"/>
              <a:t> </a:t>
            </a:r>
            <a:r>
              <a:rPr lang="en-US" altLang="bg-BG" sz="2400" b="1" i="1" dirty="0">
                <a:solidFill>
                  <a:srgbClr val="0070C0"/>
                </a:solidFill>
              </a:rPr>
              <a:t>digital communications at work.</a:t>
            </a:r>
          </a:p>
          <a:p>
            <a:pPr eaLnBrk="1" hangingPunct="1">
              <a:defRPr/>
            </a:pPr>
            <a:r>
              <a:rPr lang="en-US" altLang="bg-BG" sz="2400" dirty="0"/>
              <a:t>ESS is operated as a cross-national representative survey providing survey data that records personal opinions about </a:t>
            </a:r>
            <a:r>
              <a:rPr lang="en-US" altLang="bg-BG" sz="2400" b="1" i="1" dirty="0">
                <a:solidFill>
                  <a:srgbClr val="002060"/>
                </a:solidFill>
              </a:rPr>
              <a:t>job-related digital contacts</a:t>
            </a:r>
            <a:r>
              <a:rPr lang="en-US" altLang="bg-BG" sz="2400" dirty="0"/>
              <a:t>.</a:t>
            </a:r>
          </a:p>
          <a:p>
            <a:pPr eaLnBrk="1" hangingPunct="1">
              <a:defRPr/>
            </a:pPr>
            <a:r>
              <a:rPr lang="en-US" altLang="bg-BG" sz="2400" b="1" dirty="0"/>
              <a:t>Preliminary hypothesis: </a:t>
            </a:r>
            <a:r>
              <a:rPr lang="en-US" altLang="bg-BG" sz="2400" dirty="0"/>
              <a:t>Digital communications </a:t>
            </a:r>
            <a:r>
              <a:rPr lang="en-US" altLang="bg-BG" sz="2400" b="1" i="1" dirty="0">
                <a:solidFill>
                  <a:srgbClr val="C00000"/>
                </a:solidFill>
              </a:rPr>
              <a:t>may enhance the work coordination and job effectiveness,</a:t>
            </a:r>
            <a:r>
              <a:rPr lang="en-US" altLang="bg-BG" sz="2400" dirty="0"/>
              <a:t> reflecting the experience of respondents with colleagues and line managers.</a:t>
            </a:r>
          </a:p>
        </p:txBody>
      </p:sp>
      <p:sp>
        <p:nvSpPr>
          <p:cNvPr id="7173" name="Rectangle 4">
            <a:extLst>
              <a:ext uri="{FF2B5EF4-FFF2-40B4-BE49-F238E27FC236}">
                <a16:creationId xmlns:a16="http://schemas.microsoft.com/office/drawing/2014/main" id="{606B4CBE-B2FD-4CEB-98E5-76E95C189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bg-BG" altLang="bg-BG" sz="1600"/>
          </a:p>
        </p:txBody>
      </p:sp>
      <p:sp>
        <p:nvSpPr>
          <p:cNvPr id="7174" name="Rectangle 5">
            <a:extLst>
              <a:ext uri="{FF2B5EF4-FFF2-40B4-BE49-F238E27FC236}">
                <a16:creationId xmlns:a16="http://schemas.microsoft.com/office/drawing/2014/main" id="{9F85F52C-8E64-4B9F-9F10-2D1577B03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bg-BG" altLang="bg-BG" sz="160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7">
            <a:extLst>
              <a:ext uri="{FF2B5EF4-FFF2-40B4-BE49-F238E27FC236}">
                <a16:creationId xmlns:a16="http://schemas.microsoft.com/office/drawing/2014/main" id="{EF2597AC-B40B-4B48-AD8B-34E0FB784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3617657-987D-44C3-9B18-174E0266AA06}" type="slidenum">
              <a:rPr lang="bg-BG" altLang="bg-BG" sz="1200"/>
              <a:pPr eaLnBrk="1" hangingPunct="1"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bg-BG" altLang="bg-BG" sz="1200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CD6F10BE-CC4D-4DF3-8EEA-7382C27675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bg-BG" sz="3200" dirty="0"/>
              <a:t>1. Introduction</a:t>
            </a:r>
            <a:endParaRPr lang="bg-BG" altLang="bg-BG" sz="2400" b="1" i="1" dirty="0">
              <a:solidFill>
                <a:srgbClr val="C00000"/>
              </a:solidFill>
            </a:endParaRPr>
          </a:p>
        </p:txBody>
      </p:sp>
      <p:sp>
        <p:nvSpPr>
          <p:cNvPr id="325635" name="Rectangle 3">
            <a:extLst>
              <a:ext uri="{FF2B5EF4-FFF2-40B4-BE49-F238E27FC236}">
                <a16:creationId xmlns:a16="http://schemas.microsoft.com/office/drawing/2014/main" id="{E158568B-C365-42EA-A975-D21DD549001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28800"/>
            <a:ext cx="8964488" cy="4727575"/>
          </a:xfrm>
        </p:spPr>
        <p:txBody>
          <a:bodyPr/>
          <a:lstStyle/>
          <a:p>
            <a:pPr eaLnBrk="1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bg-BG" sz="2000" dirty="0" err="1"/>
              <a:t>Tsouparopoulou</a:t>
            </a:r>
            <a:r>
              <a:rPr lang="en-US" altLang="bg-BG" sz="2000" dirty="0"/>
              <a:t> et al. (2025): utilize ESS R10 data </a:t>
            </a:r>
            <a:r>
              <a:rPr lang="en-US" altLang="bg-BG" sz="2000" b="1" i="1" dirty="0">
                <a:solidFill>
                  <a:srgbClr val="0070C0"/>
                </a:solidFill>
              </a:rPr>
              <a:t>to explain cross-national differences in digital engagement of young Europeans</a:t>
            </a:r>
            <a:r>
              <a:rPr lang="en-US" altLang="bg-BG" sz="2000" dirty="0"/>
              <a:t> and their attitudes toward ICT.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bg-BG" sz="2000" dirty="0" err="1"/>
              <a:t>Abendroth</a:t>
            </a:r>
            <a:r>
              <a:rPr lang="en-US" altLang="bg-BG" sz="2000" dirty="0"/>
              <a:t> &amp; Schwarz (2023): utilize ESS R10 data </a:t>
            </a:r>
            <a:r>
              <a:rPr lang="en-US" altLang="bg-BG" sz="2000" b="1" i="1" dirty="0">
                <a:solidFill>
                  <a:srgbClr val="0070C0"/>
                </a:solidFill>
              </a:rPr>
              <a:t>to assess how the medium of communication relates to perceived support by supervisors</a:t>
            </a:r>
            <a:r>
              <a:rPr lang="en-US" altLang="bg-BG" sz="2000" dirty="0"/>
              <a:t> to work-life interactions of employees.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bg-BG" sz="2000" dirty="0"/>
              <a:t>Oksanen et al. (2024): ESS R10 results suggest that </a:t>
            </a:r>
            <a:r>
              <a:rPr lang="en-US" altLang="bg-BG" sz="2000" b="1" i="1" dirty="0">
                <a:solidFill>
                  <a:srgbClr val="0070C0"/>
                </a:solidFill>
              </a:rPr>
              <a:t>digital tools can function as a resource for well being when they enhance autonomy and inclusion</a:t>
            </a:r>
            <a:r>
              <a:rPr lang="en-US" altLang="bg-BG" sz="2000" dirty="0"/>
              <a:t>, but induce stress when they amplify demands without corresponding support.</a:t>
            </a:r>
          </a:p>
          <a:p>
            <a:pPr eaLnBrk="1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bg-BG" sz="2000" dirty="0" err="1"/>
              <a:t>Abendroth</a:t>
            </a:r>
            <a:r>
              <a:rPr lang="en-US" altLang="bg-BG" sz="2000" dirty="0"/>
              <a:t> et al. (2024): findings support the interpretation of digital workplace communication as </a:t>
            </a:r>
            <a:r>
              <a:rPr lang="en-US" altLang="bg-BG" sz="2000" b="1" i="1" dirty="0">
                <a:solidFill>
                  <a:srgbClr val="0070C0"/>
                </a:solidFill>
              </a:rPr>
              <a:t>both an opportunity and a risk for the work-family interface:</a:t>
            </a:r>
            <a:r>
              <a:rPr lang="en-US" altLang="bg-BG" sz="2000" dirty="0"/>
              <a:t> facilitating coordination and flexibility, but also increasing disturbance of non-work time.</a:t>
            </a:r>
          </a:p>
        </p:txBody>
      </p:sp>
      <p:sp>
        <p:nvSpPr>
          <p:cNvPr id="7173" name="Rectangle 4">
            <a:extLst>
              <a:ext uri="{FF2B5EF4-FFF2-40B4-BE49-F238E27FC236}">
                <a16:creationId xmlns:a16="http://schemas.microsoft.com/office/drawing/2014/main" id="{606B4CBE-B2FD-4CEB-98E5-76E95C189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bg-BG" altLang="bg-BG" sz="1600"/>
          </a:p>
        </p:txBody>
      </p:sp>
      <p:sp>
        <p:nvSpPr>
          <p:cNvPr id="7174" name="Rectangle 5">
            <a:extLst>
              <a:ext uri="{FF2B5EF4-FFF2-40B4-BE49-F238E27FC236}">
                <a16:creationId xmlns:a16="http://schemas.microsoft.com/office/drawing/2014/main" id="{9F85F52C-8E64-4B9F-9F10-2D1577B03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bg-BG" altLang="bg-BG" sz="1600"/>
          </a:p>
        </p:txBody>
      </p:sp>
    </p:spTree>
    <p:extLst>
      <p:ext uri="{BB962C8B-B14F-4D97-AF65-F5344CB8AC3E}">
        <p14:creationId xmlns:p14="http://schemas.microsoft.com/office/powerpoint/2010/main" val="310860385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7">
            <a:extLst>
              <a:ext uri="{FF2B5EF4-FFF2-40B4-BE49-F238E27FC236}">
                <a16:creationId xmlns:a16="http://schemas.microsoft.com/office/drawing/2014/main" id="{EF2597AC-B40B-4B48-AD8B-34E0FB784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3617657-987D-44C3-9B18-174E0266AA06}" type="slidenum">
              <a:rPr lang="bg-BG" altLang="bg-BG" sz="1200"/>
              <a:pPr eaLnBrk="1" hangingPunct="1"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bg-BG" altLang="bg-BG" sz="1200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CD6F10BE-CC4D-4DF3-8EEA-7382C27675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bg-BG" sz="3200" dirty="0"/>
              <a:t>2. Data and Methodology </a:t>
            </a:r>
            <a:endParaRPr lang="bg-BG" altLang="bg-BG" sz="2400" b="1" i="1" dirty="0">
              <a:solidFill>
                <a:srgbClr val="C00000"/>
              </a:solidFill>
            </a:endParaRPr>
          </a:p>
        </p:txBody>
      </p:sp>
      <p:sp>
        <p:nvSpPr>
          <p:cNvPr id="325635" name="Rectangle 3">
            <a:extLst>
              <a:ext uri="{FF2B5EF4-FFF2-40B4-BE49-F238E27FC236}">
                <a16:creationId xmlns:a16="http://schemas.microsoft.com/office/drawing/2014/main" id="{E158568B-C365-42EA-A975-D21DD549001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655763"/>
            <a:ext cx="8396287" cy="299737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bg-BG" sz="2000" dirty="0"/>
              <a:t>Data from a rotating module entitled “</a:t>
            </a:r>
            <a:r>
              <a:rPr lang="en-US" altLang="bg-BG" sz="2000" b="1" i="1" dirty="0">
                <a:solidFill>
                  <a:srgbClr val="0070C0"/>
                </a:solidFill>
              </a:rPr>
              <a:t>Digital social contacts in work and family life</a:t>
            </a:r>
            <a:r>
              <a:rPr lang="en-US" altLang="bg-BG" sz="2000" dirty="0"/>
              <a:t>”.</a:t>
            </a:r>
          </a:p>
          <a:p>
            <a:pPr eaLnBrk="1" hangingPunct="1">
              <a:defRPr/>
            </a:pPr>
            <a:r>
              <a:rPr lang="en-US" altLang="bg-BG" sz="2000" dirty="0"/>
              <a:t>Subsamples for 13 former transition countries:</a:t>
            </a:r>
          </a:p>
          <a:p>
            <a:pPr marL="471600" indent="0" eaLnBrk="1" hangingPunct="1">
              <a:buNone/>
              <a:defRPr/>
            </a:pPr>
            <a:r>
              <a:rPr lang="en-US" altLang="bg-BG" sz="2000" b="1" dirty="0"/>
              <a:t>Bulgaria, Croatia, Czechia, Estonia, Hungary, Latvia, Lithuania, Montenegro, North Macedonia, Poland, Serbia, Slovakia, and Slovenia</a:t>
            </a:r>
          </a:p>
          <a:p>
            <a:pPr eaLnBrk="1" hangingPunct="1">
              <a:defRPr/>
            </a:pPr>
            <a:r>
              <a:rPr lang="en-US" altLang="bg-BG" sz="2000" dirty="0"/>
              <a:t>Three major types of digitally-assisted communications are considered: (a) by phone, (b) in writing /via text, email or messaging app/, (c) on screen. </a:t>
            </a:r>
          </a:p>
        </p:txBody>
      </p:sp>
      <p:sp>
        <p:nvSpPr>
          <p:cNvPr id="7173" name="Rectangle 4">
            <a:extLst>
              <a:ext uri="{FF2B5EF4-FFF2-40B4-BE49-F238E27FC236}">
                <a16:creationId xmlns:a16="http://schemas.microsoft.com/office/drawing/2014/main" id="{606B4CBE-B2FD-4CEB-98E5-76E95C189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bg-BG" altLang="bg-BG" sz="1600"/>
          </a:p>
        </p:txBody>
      </p:sp>
      <p:sp>
        <p:nvSpPr>
          <p:cNvPr id="7174" name="Rectangle 5">
            <a:extLst>
              <a:ext uri="{FF2B5EF4-FFF2-40B4-BE49-F238E27FC236}">
                <a16:creationId xmlns:a16="http://schemas.microsoft.com/office/drawing/2014/main" id="{9F85F52C-8E64-4B9F-9F10-2D1577B03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bg-BG" altLang="bg-BG" sz="160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6E50348D-ED4D-4BD9-972C-9D45B55B39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78247"/>
              </p:ext>
            </p:extLst>
          </p:nvPr>
        </p:nvGraphicFramePr>
        <p:xfrm>
          <a:off x="609600" y="4653137"/>
          <a:ext cx="7924799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4248">
                  <a:extLst>
                    <a:ext uri="{9D8B030D-6E8A-4147-A177-3AD203B41FA5}">
                      <a16:colId xmlns:a16="http://schemas.microsoft.com/office/drawing/2014/main" val="3408930386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1802675076"/>
                    </a:ext>
                  </a:extLst>
                </a:gridCol>
                <a:gridCol w="2450231">
                  <a:extLst>
                    <a:ext uri="{9D8B030D-6E8A-4147-A177-3AD203B41FA5}">
                      <a16:colId xmlns:a16="http://schemas.microsoft.com/office/drawing/2014/main" val="1184100494"/>
                    </a:ext>
                  </a:extLst>
                </a:gridCol>
              </a:tblGrid>
              <a:tr h="1211661">
                <a:tc>
                  <a:txBody>
                    <a:bodyPr/>
                    <a:lstStyle/>
                    <a:p>
                      <a:r>
                        <a:rPr lang="en-US" dirty="0"/>
                        <a:t>How often do you communicate with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i="1" dirty="0">
                          <a:solidFill>
                            <a:srgbClr val="FFFF00"/>
                          </a:solidFill>
                        </a:rPr>
                        <a:t>line manager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v"/>
                      </a:pPr>
                      <a:r>
                        <a:rPr lang="en-US" i="1" dirty="0">
                          <a:solidFill>
                            <a:srgbClr val="FFFF00"/>
                          </a:solidFill>
                        </a:rPr>
                        <a:t>colleagues </a:t>
                      </a:r>
                    </a:p>
                    <a:p>
                      <a:r>
                        <a:rPr lang="en-US" dirty="0"/>
                        <a:t>about work: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AutoNum type="alphaLcParenR"/>
                      </a:pPr>
                      <a:r>
                        <a:rPr lang="en-US" dirty="0">
                          <a:solidFill>
                            <a:srgbClr val="66FFFF"/>
                          </a:solidFill>
                        </a:rPr>
                        <a:t>using phone?</a:t>
                      </a:r>
                    </a:p>
                    <a:p>
                      <a:pPr marL="342900" indent="-342900">
                        <a:buFont typeface="+mj-lt"/>
                        <a:buAutoNum type="alphaLcParenR"/>
                      </a:pPr>
                      <a:r>
                        <a:rPr lang="en-US" dirty="0">
                          <a:solidFill>
                            <a:srgbClr val="66FFFF"/>
                          </a:solidFill>
                        </a:rPr>
                        <a:t>via text, email or messaging apps?</a:t>
                      </a:r>
                    </a:p>
                    <a:p>
                      <a:pPr marL="342900" indent="-342900">
                        <a:buFont typeface="+mj-lt"/>
                        <a:buAutoNum type="alphaLcParenR"/>
                      </a:pPr>
                      <a:r>
                        <a:rPr lang="en-US" dirty="0">
                          <a:solidFill>
                            <a:srgbClr val="66FFFF"/>
                          </a:solidFill>
                        </a:rPr>
                        <a:t>seeing each other on a screen?</a:t>
                      </a:r>
                      <a:endParaRPr lang="bg-BG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>
                        <a:buFont typeface="Wingdings" panose="05000000000000000000" pitchFamily="2" charset="2"/>
                        <a:buChar char="q"/>
                      </a:pPr>
                      <a:r>
                        <a:rPr lang="en-US" sz="1200" dirty="0"/>
                        <a:t>Several times a day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q"/>
                      </a:pPr>
                      <a:r>
                        <a:rPr lang="en-US" sz="1200" dirty="0"/>
                        <a:t>Once a day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q"/>
                      </a:pPr>
                      <a:r>
                        <a:rPr lang="en-US" sz="1200" dirty="0"/>
                        <a:t>Several times a week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q"/>
                      </a:pPr>
                      <a:r>
                        <a:rPr lang="en-US" sz="1200" dirty="0"/>
                        <a:t>Several times a month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q"/>
                      </a:pPr>
                      <a:r>
                        <a:rPr lang="en-US" sz="1200" dirty="0"/>
                        <a:t>Once a month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q"/>
                      </a:pPr>
                      <a:r>
                        <a:rPr lang="en-US" sz="1200" dirty="0"/>
                        <a:t>Less often</a:t>
                      </a:r>
                    </a:p>
                    <a:p>
                      <a:pPr marL="171450" indent="-171450">
                        <a:buFont typeface="Wingdings" panose="05000000000000000000" pitchFamily="2" charset="2"/>
                        <a:buChar char="q"/>
                      </a:pPr>
                      <a:r>
                        <a:rPr lang="en-US" sz="1200" dirty="0"/>
                        <a:t>Never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3277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462884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7">
            <a:extLst>
              <a:ext uri="{FF2B5EF4-FFF2-40B4-BE49-F238E27FC236}">
                <a16:creationId xmlns:a16="http://schemas.microsoft.com/office/drawing/2014/main" id="{EF2597AC-B40B-4B48-AD8B-34E0FB784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F3617657-987D-44C3-9B18-174E0266AA06}" type="slidenum">
              <a:rPr lang="bg-BG" altLang="bg-BG" sz="1200"/>
              <a:pPr eaLnBrk="1" hangingPunct="1"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bg-BG" altLang="bg-BG" sz="1200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CD6F10BE-CC4D-4DF3-8EEA-7382C27675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bg-BG" sz="3200" dirty="0"/>
              <a:t>2. Data and Methodology</a:t>
            </a:r>
            <a:endParaRPr lang="bg-BG" altLang="bg-BG" sz="2400" b="1" i="1" dirty="0">
              <a:solidFill>
                <a:srgbClr val="C00000"/>
              </a:solidFill>
            </a:endParaRPr>
          </a:p>
        </p:txBody>
      </p:sp>
      <p:sp>
        <p:nvSpPr>
          <p:cNvPr id="325635" name="Rectangle 3">
            <a:extLst>
              <a:ext uri="{FF2B5EF4-FFF2-40B4-BE49-F238E27FC236}">
                <a16:creationId xmlns:a16="http://schemas.microsoft.com/office/drawing/2014/main" id="{E158568B-C365-42EA-A975-D21DD549001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574675" y="1700808"/>
            <a:ext cx="8101782" cy="3456383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bg-BG" sz="2000" dirty="0"/>
              <a:t>Ordinal logistic regression model is estimated utilizing the answers to a specific question:</a:t>
            </a:r>
          </a:p>
          <a:p>
            <a:pPr marL="0" indent="0" algn="ctr" eaLnBrk="1" hangingPunct="1">
              <a:buNone/>
              <a:defRPr/>
            </a:pPr>
            <a:r>
              <a:rPr lang="en-US" altLang="bg-BG" sz="2000" b="1" i="1" dirty="0">
                <a:solidFill>
                  <a:srgbClr val="0070C0"/>
                </a:solidFill>
              </a:rPr>
              <a:t>To what extent would you say that online and mobile communication makes it easy to coordinate and manage activities?</a:t>
            </a:r>
          </a:p>
          <a:p>
            <a:pPr marL="0" indent="0" eaLnBrk="1" hangingPunct="1">
              <a:buNone/>
              <a:defRPr/>
            </a:pPr>
            <a:r>
              <a:rPr lang="en-US" altLang="bg-BG" sz="2000" i="1" dirty="0"/>
              <a:t>(controlling for socio-demographic profile: age, gender, educ)</a:t>
            </a:r>
          </a:p>
          <a:p>
            <a:pPr eaLnBrk="1" hangingPunct="1">
              <a:defRPr/>
            </a:pPr>
            <a:r>
              <a:rPr lang="en-US" altLang="bg-BG" sz="2000" dirty="0"/>
              <a:t>Answers merged to reduce the number of ranks (and increase frequencies in each ordered category):</a:t>
            </a:r>
          </a:p>
          <a:p>
            <a:pPr marL="0" indent="0" algn="ctr" eaLnBrk="1" hangingPunct="1">
              <a:buNone/>
              <a:defRPr/>
            </a:pPr>
            <a:r>
              <a:rPr lang="en-US" altLang="bg-BG" sz="2000" b="1" i="1" dirty="0"/>
              <a:t>Y[m=1]:</a:t>
            </a:r>
            <a:r>
              <a:rPr lang="en-US" altLang="bg-BG" sz="2000" i="1" dirty="0"/>
              <a:t> 0 (Not at all) to 5; </a:t>
            </a:r>
            <a:r>
              <a:rPr lang="en-US" altLang="bg-BG" sz="2000" b="1" i="1" dirty="0"/>
              <a:t>Y[m=2]:</a:t>
            </a:r>
            <a:r>
              <a:rPr lang="en-US" altLang="bg-BG" sz="2000" i="1" dirty="0"/>
              <a:t> ranks 6 to 7;</a:t>
            </a:r>
          </a:p>
          <a:p>
            <a:pPr marL="0" indent="0" algn="ctr" eaLnBrk="1" hangingPunct="1">
              <a:buNone/>
              <a:defRPr/>
            </a:pPr>
            <a:r>
              <a:rPr lang="en-US" altLang="bg-BG" sz="2000" b="1" i="1" dirty="0"/>
              <a:t>Y[m=3]:</a:t>
            </a:r>
            <a:r>
              <a:rPr lang="en-US" altLang="bg-BG" sz="2000" i="1" dirty="0"/>
              <a:t> ranks 8 to 9; </a:t>
            </a:r>
            <a:r>
              <a:rPr lang="en-US" altLang="bg-BG" sz="2000" b="1" i="1" dirty="0"/>
              <a:t>Y[m=4]:</a:t>
            </a:r>
            <a:r>
              <a:rPr lang="en-US" altLang="bg-BG" sz="2000" i="1" dirty="0"/>
              <a:t> rank 10 (Completely).</a:t>
            </a:r>
          </a:p>
        </p:txBody>
      </p:sp>
      <p:sp>
        <p:nvSpPr>
          <p:cNvPr id="7173" name="Rectangle 4">
            <a:extLst>
              <a:ext uri="{FF2B5EF4-FFF2-40B4-BE49-F238E27FC236}">
                <a16:creationId xmlns:a16="http://schemas.microsoft.com/office/drawing/2014/main" id="{606B4CBE-B2FD-4CEB-98E5-76E95C189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bg-BG" altLang="bg-BG" sz="1600"/>
          </a:p>
        </p:txBody>
      </p:sp>
      <p:sp>
        <p:nvSpPr>
          <p:cNvPr id="7174" name="Rectangle 5">
            <a:extLst>
              <a:ext uri="{FF2B5EF4-FFF2-40B4-BE49-F238E27FC236}">
                <a16:creationId xmlns:a16="http://schemas.microsoft.com/office/drawing/2014/main" id="{9F85F52C-8E64-4B9F-9F10-2D1577B03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bg-BG" altLang="bg-BG" sz="16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4C25C8C-42E2-4B3A-8F98-30BFBFB98D99}"/>
                  </a:ext>
                </a:extLst>
              </p:cNvPr>
              <p:cNvSpPr/>
              <p:nvPr/>
            </p:nvSpPr>
            <p:spPr>
              <a:xfrm>
                <a:off x="797665" y="5176829"/>
                <a:ext cx="7548670" cy="10604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latin typeface="Cambria Math" panose="02040503050406030204" pitchFamily="18" charset="0"/>
                        </a:rPr>
                        <m:t>𝐿𝑜𝑔</m:t>
                      </m:r>
                      <m:d>
                        <m:d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8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𝑃𝑟𝑜𝑏</m:t>
                              </m:r>
                              <m:d>
                                <m:d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  <m:r>
                                    <a:rPr lang="en-US" sz="2800">
                                      <a:latin typeface="Cambria Math" panose="02040503050406030204" pitchFamily="18" charset="0"/>
                                    </a:rPr>
                                    <m:t>≤</m:t>
                                  </m:r>
                                  <m:sSub>
                                    <m:sSubPr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𝑌</m:t>
                                      </m:r>
                                    </m:e>
                                    <m:sub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sub>
                                  </m:sSub>
                                </m:e>
                              </m:d>
                            </m:num>
                            <m:den>
                              <m:r>
                                <a:rPr lang="en-US" sz="2800" i="1">
                                  <a:latin typeface="Cambria Math" panose="02040503050406030204" pitchFamily="18" charset="0"/>
                                </a:rPr>
                                <m:t>𝑃𝑟𝑜𝑏</m:t>
                              </m:r>
                              <m:d>
                                <m:dPr>
                                  <m:ctrlP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i="1"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  <m:r>
                                    <a:rPr lang="en-US" sz="2800">
                                      <a:latin typeface="Cambria Math" panose="02040503050406030204" pitchFamily="18" charset="0"/>
                                    </a:rPr>
                                    <m:t>&gt;</m:t>
                                  </m:r>
                                  <m:sSub>
                                    <m:sSubPr>
                                      <m:ctrlP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𝑌</m:t>
                                      </m:r>
                                    </m:e>
                                    <m:sub>
                                      <m:r>
                                        <a:rPr lang="en-US" sz="2800" i="1">
                                          <a:latin typeface="Cambria Math" panose="02040503050406030204" pitchFamily="18" charset="0"/>
                                        </a:rPr>
                                        <m:t>𝑚</m:t>
                                      </m:r>
                                    </m:sub>
                                  </m:sSub>
                                </m:e>
                              </m:d>
                            </m:den>
                          </m:f>
                        </m:e>
                      </m:d>
                      <m:r>
                        <a:rPr lang="en-US" sz="280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𝛾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en-US" sz="280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80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sz="280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>
                          <a:latin typeface="Cambria Math" panose="02040503050406030204" pitchFamily="18" charset="0"/>
                        </a:rPr>
                        <m:t>−…−</m:t>
                      </m:r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sSub>
                        <m:sSubPr>
                          <m:ctrlPr>
                            <a:rPr lang="en-US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b>
                          <m:r>
                            <a:rPr lang="en-US" sz="2800" i="1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4C25C8C-42E2-4B3A-8F98-30BFBFB98D9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7665" y="5176829"/>
                <a:ext cx="7548670" cy="106048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223073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7">
            <a:extLst>
              <a:ext uri="{FF2B5EF4-FFF2-40B4-BE49-F238E27FC236}">
                <a16:creationId xmlns:a16="http://schemas.microsoft.com/office/drawing/2014/main" id="{6239E191-8A05-4FD7-B01B-524DEEC02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806D1E1-8FBB-4D17-B1AE-84678889061B}" type="slidenum">
              <a:rPr lang="bg-BG" altLang="bg-BG" sz="1200"/>
              <a:pPr eaLnBrk="1" hangingPunct="1"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bg-BG" altLang="bg-BG" sz="120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DE4BA40A-EC2C-4286-A150-FC3041FE68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552" y="304800"/>
            <a:ext cx="8604448" cy="1216025"/>
          </a:xfrm>
        </p:spPr>
        <p:txBody>
          <a:bodyPr/>
          <a:lstStyle/>
          <a:p>
            <a:pPr eaLnBrk="1" hangingPunct="1"/>
            <a:r>
              <a:rPr lang="en-US" altLang="bg-BG" sz="3200" dirty="0"/>
              <a:t>3. Selected Results</a:t>
            </a:r>
            <a:br>
              <a:rPr lang="en-US" altLang="bg-BG" sz="3200" dirty="0"/>
            </a:br>
            <a:r>
              <a:rPr lang="en-US" altLang="bg-BG" sz="1600" b="1" i="1" dirty="0">
                <a:solidFill>
                  <a:srgbClr val="002060"/>
                </a:solidFill>
              </a:rPr>
              <a:t>To what extent would you say that online and mobile communication </a:t>
            </a:r>
            <a:r>
              <a:rPr lang="en-US" altLang="bg-BG" sz="1600" b="1" i="1" dirty="0">
                <a:solidFill>
                  <a:srgbClr val="C00000"/>
                </a:solidFill>
              </a:rPr>
              <a:t>makes it easy to coordinate and manage activities?</a:t>
            </a:r>
            <a:endParaRPr lang="bg-BG" altLang="bg-BG" sz="1600" b="1" i="1" dirty="0">
              <a:solidFill>
                <a:srgbClr val="C00000"/>
              </a:solidFill>
            </a:endParaRP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1F6603EC-5610-421D-AF23-E595A105A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bg-BG" altLang="bg-BG" sz="1600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BD5F25A6-E122-4070-8477-D49A0A2316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bg-BG" altLang="bg-BG" sz="160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3E16076-A4D8-47D2-BBD4-AF564B13A7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992186"/>
              </p:ext>
            </p:extLst>
          </p:nvPr>
        </p:nvGraphicFramePr>
        <p:xfrm>
          <a:off x="467544" y="1772819"/>
          <a:ext cx="8280924" cy="4320475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1469819">
                  <a:extLst>
                    <a:ext uri="{9D8B030D-6E8A-4147-A177-3AD203B41FA5}">
                      <a16:colId xmlns:a16="http://schemas.microsoft.com/office/drawing/2014/main" val="2214518866"/>
                    </a:ext>
                  </a:extLst>
                </a:gridCol>
                <a:gridCol w="748099">
                  <a:extLst>
                    <a:ext uri="{9D8B030D-6E8A-4147-A177-3AD203B41FA5}">
                      <a16:colId xmlns:a16="http://schemas.microsoft.com/office/drawing/2014/main" val="2889572731"/>
                    </a:ext>
                  </a:extLst>
                </a:gridCol>
                <a:gridCol w="587928">
                  <a:extLst>
                    <a:ext uri="{9D8B030D-6E8A-4147-A177-3AD203B41FA5}">
                      <a16:colId xmlns:a16="http://schemas.microsoft.com/office/drawing/2014/main" val="1570155767"/>
                    </a:ext>
                  </a:extLst>
                </a:gridCol>
                <a:gridCol w="587928">
                  <a:extLst>
                    <a:ext uri="{9D8B030D-6E8A-4147-A177-3AD203B41FA5}">
                      <a16:colId xmlns:a16="http://schemas.microsoft.com/office/drawing/2014/main" val="2211762849"/>
                    </a:ext>
                  </a:extLst>
                </a:gridCol>
                <a:gridCol w="587928">
                  <a:extLst>
                    <a:ext uri="{9D8B030D-6E8A-4147-A177-3AD203B41FA5}">
                      <a16:colId xmlns:a16="http://schemas.microsoft.com/office/drawing/2014/main" val="1176387042"/>
                    </a:ext>
                  </a:extLst>
                </a:gridCol>
                <a:gridCol w="587928">
                  <a:extLst>
                    <a:ext uri="{9D8B030D-6E8A-4147-A177-3AD203B41FA5}">
                      <a16:colId xmlns:a16="http://schemas.microsoft.com/office/drawing/2014/main" val="155605019"/>
                    </a:ext>
                  </a:extLst>
                </a:gridCol>
                <a:gridCol w="587928">
                  <a:extLst>
                    <a:ext uri="{9D8B030D-6E8A-4147-A177-3AD203B41FA5}">
                      <a16:colId xmlns:a16="http://schemas.microsoft.com/office/drawing/2014/main" val="870998415"/>
                    </a:ext>
                  </a:extLst>
                </a:gridCol>
                <a:gridCol w="587928">
                  <a:extLst>
                    <a:ext uri="{9D8B030D-6E8A-4147-A177-3AD203B41FA5}">
                      <a16:colId xmlns:a16="http://schemas.microsoft.com/office/drawing/2014/main" val="3129640637"/>
                    </a:ext>
                  </a:extLst>
                </a:gridCol>
                <a:gridCol w="587928">
                  <a:extLst>
                    <a:ext uri="{9D8B030D-6E8A-4147-A177-3AD203B41FA5}">
                      <a16:colId xmlns:a16="http://schemas.microsoft.com/office/drawing/2014/main" val="3548128638"/>
                    </a:ext>
                  </a:extLst>
                </a:gridCol>
                <a:gridCol w="587928">
                  <a:extLst>
                    <a:ext uri="{9D8B030D-6E8A-4147-A177-3AD203B41FA5}">
                      <a16:colId xmlns:a16="http://schemas.microsoft.com/office/drawing/2014/main" val="207071520"/>
                    </a:ext>
                  </a:extLst>
                </a:gridCol>
                <a:gridCol w="587928">
                  <a:extLst>
                    <a:ext uri="{9D8B030D-6E8A-4147-A177-3AD203B41FA5}">
                      <a16:colId xmlns:a16="http://schemas.microsoft.com/office/drawing/2014/main" val="904202849"/>
                    </a:ext>
                  </a:extLst>
                </a:gridCol>
                <a:gridCol w="771654">
                  <a:extLst>
                    <a:ext uri="{9D8B030D-6E8A-4147-A177-3AD203B41FA5}">
                      <a16:colId xmlns:a16="http://schemas.microsoft.com/office/drawing/2014/main" val="3850997207"/>
                    </a:ext>
                  </a:extLst>
                </a:gridCol>
              </a:tblGrid>
              <a:tr h="47778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% of country sample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Not at all (0)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en-US" sz="12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en-US" sz="12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en-US" sz="12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en-US" sz="12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en-US" sz="12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en-US" sz="12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en-US" sz="12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en-US" sz="12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chemeClr val="bg1"/>
                          </a:solidFill>
                          <a:effectLst/>
                        </a:rPr>
                        <a:t>9</a:t>
                      </a:r>
                      <a:endParaRPr lang="en-US" sz="1200" b="1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Comp-</a:t>
                      </a:r>
                      <a:r>
                        <a:rPr lang="en-US" sz="1000" dirty="0" err="1">
                          <a:solidFill>
                            <a:schemeClr val="bg1"/>
                          </a:solidFill>
                          <a:effectLst/>
                        </a:rPr>
                        <a:t>letely</a:t>
                      </a:r>
                      <a:r>
                        <a:rPr lang="en-US" sz="1000" dirty="0">
                          <a:solidFill>
                            <a:schemeClr val="bg1"/>
                          </a:solidFill>
                          <a:effectLst/>
                        </a:rPr>
                        <a:t> (10)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9814502"/>
                  </a:ext>
                </a:extLst>
              </a:tr>
              <a:tr h="274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Montenegro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1.4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1.2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4.8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5.7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8.2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16.5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14.0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11.7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13.3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5.8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17.4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697165297"/>
                  </a:ext>
                </a:extLst>
              </a:tr>
              <a:tr h="274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Hungary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0.7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0.5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0.8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1.7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3.8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12.0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10.8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19.4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21.2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14.1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15.1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898731203"/>
                  </a:ext>
                </a:extLst>
              </a:tr>
              <a:tr h="274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Slovakia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3.1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0.7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2.5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4.8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7.5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9.2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15.6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18.5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8.1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29.1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784153918"/>
                  </a:ext>
                </a:extLst>
              </a:tr>
              <a:tr h="274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Czechia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0.9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2.2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3.0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9.6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11.0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15.7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17.9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16.4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21.6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132565856"/>
                  </a:ext>
                </a:extLst>
              </a:tr>
              <a:tr h="274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N.Macedonia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0.3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 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0.4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1.4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4.8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10.7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9.4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14.2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17.2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10.3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31.3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445238711"/>
                  </a:ext>
                </a:extLst>
              </a:tr>
              <a:tr h="274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Croatia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1.9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0.3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1.9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1.8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11.1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5.7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13.7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21.1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14.4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26.6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9914623"/>
                  </a:ext>
                </a:extLst>
              </a:tr>
              <a:tr h="274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Bulgaria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1.8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0.4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1.2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1.9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3.2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11.4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5.5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11.0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17.8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13.0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32.8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340451503"/>
                  </a:ext>
                </a:extLst>
              </a:tr>
              <a:tr h="274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Latvia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2.1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0.5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1.3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0.9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11.3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4.8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14.2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21.3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16.5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26.2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947472368"/>
                  </a:ext>
                </a:extLst>
              </a:tr>
              <a:tr h="274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Serbia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2.3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0.4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0.7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1.2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1.1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12.8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4.2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13.0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17.7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12.5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34.1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67052933"/>
                  </a:ext>
                </a:extLst>
              </a:tr>
              <a:tr h="274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Poland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2.4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0.5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0.9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1.8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9.9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5.0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12.4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21.4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12.7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31.4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99352557"/>
                  </a:ext>
                </a:extLst>
              </a:tr>
              <a:tr h="274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Slovenia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1.1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0.3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0.5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0.8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0.7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7.9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6.2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14.1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28.6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15.7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24.1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214993087"/>
                  </a:ext>
                </a:extLst>
              </a:tr>
              <a:tr h="274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Lithuania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0.4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0.8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1.7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5.0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4.9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12.6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18.6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13.4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39.6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949872536"/>
                  </a:ext>
                </a:extLst>
              </a:tr>
              <a:tr h="274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Estonia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1.3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0.3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0.7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0.7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5.6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5.1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10.6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22.3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18.9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34.0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7378315"/>
                  </a:ext>
                </a:extLst>
              </a:tr>
              <a:tr h="2744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Total sample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0.4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1.1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1.9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2.8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10.0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7.4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13.7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>
                          <a:effectLst/>
                        </a:rPr>
                        <a:t>19.6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13.4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28.1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04854553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Number Placeholder 7">
            <a:extLst>
              <a:ext uri="{FF2B5EF4-FFF2-40B4-BE49-F238E27FC236}">
                <a16:creationId xmlns:a16="http://schemas.microsoft.com/office/drawing/2014/main" id="{6239E191-8A05-4FD7-B01B-524DEEC02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3806D1E1-8FBB-4D17-B1AE-84678889061B}" type="slidenum">
              <a:rPr lang="bg-BG" altLang="bg-BG" sz="1200"/>
              <a:pPr eaLnBrk="1" hangingPunct="1"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bg-BG" altLang="bg-BG" sz="1200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DE4BA40A-EC2C-4286-A150-FC3041FE68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552" y="304800"/>
            <a:ext cx="8604448" cy="1216025"/>
          </a:xfrm>
        </p:spPr>
        <p:txBody>
          <a:bodyPr/>
          <a:lstStyle/>
          <a:p>
            <a:pPr eaLnBrk="1" hangingPunct="1"/>
            <a:r>
              <a:rPr lang="en-US" altLang="bg-BG" sz="3200" dirty="0"/>
              <a:t>3. Selected Results</a:t>
            </a:r>
            <a:br>
              <a:rPr lang="en-US" altLang="bg-BG" sz="3200" dirty="0"/>
            </a:br>
            <a:r>
              <a:rPr lang="en-US" altLang="bg-BG" sz="1600" b="1" i="1" dirty="0">
                <a:solidFill>
                  <a:srgbClr val="002060"/>
                </a:solidFill>
              </a:rPr>
              <a:t>To what extent would you say that online and mobile communication </a:t>
            </a:r>
            <a:r>
              <a:rPr lang="en-US" altLang="bg-BG" sz="1600" b="1" i="1" dirty="0">
                <a:solidFill>
                  <a:srgbClr val="C00000"/>
                </a:solidFill>
              </a:rPr>
              <a:t>makes it easy to coordinate and manage activities?</a:t>
            </a:r>
            <a:endParaRPr lang="bg-BG" altLang="bg-BG" sz="1600" b="1" i="1" dirty="0">
              <a:solidFill>
                <a:srgbClr val="C00000"/>
              </a:solidFill>
            </a:endParaRPr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1F6603EC-5610-421D-AF23-E595A105A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bg-BG" altLang="bg-BG" sz="1600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BD5F25A6-E122-4070-8477-D49A0A2316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bg-BG" altLang="bg-BG" sz="16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A05A1E-2C9D-42DF-8037-0F301424DF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705" y="1700808"/>
            <a:ext cx="8698309" cy="4852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12215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7">
            <a:extLst>
              <a:ext uri="{FF2B5EF4-FFF2-40B4-BE49-F238E27FC236}">
                <a16:creationId xmlns:a16="http://schemas.microsoft.com/office/drawing/2014/main" id="{C0026296-5EF6-4E7B-85C2-1B405B8A8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fld id="{54D5122F-A8B4-45AF-857C-1C8E6BA0E9F6}" type="slidenum">
              <a:rPr lang="bg-BG" altLang="bg-BG" sz="1200"/>
              <a:pPr eaLnBrk="1" hangingPunct="1"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bg-BG" altLang="bg-BG" sz="12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4FB8208A-7A04-4205-8F58-231E8B013D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bg-BG" sz="3200" dirty="0"/>
              <a:t>3. Selected Results</a:t>
            </a:r>
            <a:endParaRPr lang="bg-BG" altLang="bg-BG" sz="2400" b="1" i="1" dirty="0">
              <a:solidFill>
                <a:srgbClr val="C00000"/>
              </a:solidFill>
            </a:endParaRPr>
          </a:p>
        </p:txBody>
      </p:sp>
      <p:sp>
        <p:nvSpPr>
          <p:cNvPr id="9221" name="Rectangle 4">
            <a:extLst>
              <a:ext uri="{FF2B5EF4-FFF2-40B4-BE49-F238E27FC236}">
                <a16:creationId xmlns:a16="http://schemas.microsoft.com/office/drawing/2014/main" id="{9D4D1839-7115-46CB-86A9-FAEFC1E134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bg-BG" altLang="bg-BG" sz="1600"/>
          </a:p>
        </p:txBody>
      </p:sp>
      <p:sp>
        <p:nvSpPr>
          <p:cNvPr id="9222" name="Rectangle 5">
            <a:extLst>
              <a:ext uri="{FF2B5EF4-FFF2-40B4-BE49-F238E27FC236}">
                <a16:creationId xmlns:a16="http://schemas.microsoft.com/office/drawing/2014/main" id="{185400D2-E5B8-40E9-846A-FB82DE1E94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30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6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o"/>
              <a:defRPr sz="23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spcBef>
                <a:spcPct val="250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</a:pPr>
            <a:endParaRPr lang="bg-BG" altLang="bg-BG" sz="160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869DFC4-C02B-4053-BC0F-E9D98737D4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632151"/>
              </p:ext>
            </p:extLst>
          </p:nvPr>
        </p:nvGraphicFramePr>
        <p:xfrm>
          <a:off x="683568" y="1700808"/>
          <a:ext cx="7892107" cy="1737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7032">
                  <a:extLst>
                    <a:ext uri="{9D8B030D-6E8A-4147-A177-3AD203B41FA5}">
                      <a16:colId xmlns:a16="http://schemas.microsoft.com/office/drawing/2014/main" val="322296188"/>
                    </a:ext>
                  </a:extLst>
                </a:gridCol>
                <a:gridCol w="1111015">
                  <a:extLst>
                    <a:ext uri="{9D8B030D-6E8A-4147-A177-3AD203B41FA5}">
                      <a16:colId xmlns:a16="http://schemas.microsoft.com/office/drawing/2014/main" val="452775604"/>
                    </a:ext>
                  </a:extLst>
                </a:gridCol>
                <a:gridCol w="1111015">
                  <a:extLst>
                    <a:ext uri="{9D8B030D-6E8A-4147-A177-3AD203B41FA5}">
                      <a16:colId xmlns:a16="http://schemas.microsoft.com/office/drawing/2014/main" val="365739435"/>
                    </a:ext>
                  </a:extLst>
                </a:gridCol>
                <a:gridCol w="1111015">
                  <a:extLst>
                    <a:ext uri="{9D8B030D-6E8A-4147-A177-3AD203B41FA5}">
                      <a16:colId xmlns:a16="http://schemas.microsoft.com/office/drawing/2014/main" val="1348466399"/>
                    </a:ext>
                  </a:extLst>
                </a:gridCol>
                <a:gridCol w="1111015">
                  <a:extLst>
                    <a:ext uri="{9D8B030D-6E8A-4147-A177-3AD203B41FA5}">
                      <a16:colId xmlns:a16="http://schemas.microsoft.com/office/drawing/2014/main" val="729389791"/>
                    </a:ext>
                  </a:extLst>
                </a:gridCol>
                <a:gridCol w="1111015">
                  <a:extLst>
                    <a:ext uri="{9D8B030D-6E8A-4147-A177-3AD203B41FA5}">
                      <a16:colId xmlns:a16="http://schemas.microsoft.com/office/drawing/2014/main" val="2014726261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endParaRPr lang="bg-BG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B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SE[B]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Wald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df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Sig.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31087007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[threshold = 1]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-2.042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0.228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80.493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1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0.000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94686199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[threshold = 2]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-0.751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0.227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10.995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1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0.001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825492919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[threshold = 3]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0.841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0.227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13.769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1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0.000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60578273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Female (dummy)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0.070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0.040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3.092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1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0.079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8681041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Age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-0.036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0.010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12.869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1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0.000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11135641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Age squared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0.000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0.000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6.433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1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0.011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205043821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Years in education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0.048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0.006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63.146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>
                          <a:effectLst/>
                        </a:rPr>
                        <a:t>1</a:t>
                      </a:r>
                      <a:endParaRPr lang="bg-BG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>
                          <a:effectLst/>
                        </a:rPr>
                        <a:t>0.000</a:t>
                      </a:r>
                      <a:endParaRPr lang="bg-BG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val="887137898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07F6C5E-0395-46DF-88A7-261F10F4BD9A}"/>
              </a:ext>
            </a:extLst>
          </p:cNvPr>
          <p:cNvSpPr txBox="1"/>
          <p:nvPr/>
        </p:nvSpPr>
        <p:spPr>
          <a:xfrm>
            <a:off x="323528" y="3645024"/>
            <a:ext cx="8496944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800" dirty="0"/>
              <a:t>Educational level is </a:t>
            </a:r>
            <a:r>
              <a:rPr lang="en-US" sz="1800" b="1" i="1" dirty="0">
                <a:solidFill>
                  <a:srgbClr val="002060"/>
                </a:solidFill>
              </a:rPr>
              <a:t>positively associated</a:t>
            </a:r>
            <a:r>
              <a:rPr lang="en-US" sz="1800" dirty="0"/>
              <a:t> with perceived ease of coordination: each additional year in education significantly increases the odds of reporting higher values on the Y-scale (higher educated workers feel more comfortable and effective using digital tools)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800" dirty="0"/>
              <a:t>Negative age coefficient – perceived easiness </a:t>
            </a:r>
            <a:r>
              <a:rPr lang="en-US" sz="1800" b="1" i="1" dirty="0">
                <a:solidFill>
                  <a:srgbClr val="002060"/>
                </a:solidFill>
              </a:rPr>
              <a:t>tends to decline with age</a:t>
            </a:r>
            <a:r>
              <a:rPr lang="en-US" sz="1800" dirty="0"/>
              <a:t> but that the decline tapers off at older ages (age-sq &gt;0).</a:t>
            </a:r>
          </a:p>
          <a:p>
            <a:pPr marL="285750" indent="-285750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sz="1800" dirty="0"/>
              <a:t>Gender is weakly related: the coefficient for female dummy variable is only </a:t>
            </a:r>
            <a:r>
              <a:rPr lang="en-US" sz="1800" b="1" i="1" dirty="0">
                <a:solidFill>
                  <a:srgbClr val="002060"/>
                </a:solidFill>
              </a:rPr>
              <a:t>marginally significant</a:t>
            </a:r>
            <a:r>
              <a:rPr lang="en-US" sz="1800" dirty="0"/>
              <a:t> (at 10% level), </a:t>
            </a:r>
            <a:r>
              <a:rPr lang="en-US" sz="1800" b="1" i="1" dirty="0">
                <a:solidFill>
                  <a:srgbClr val="002060"/>
                </a:solidFill>
              </a:rPr>
              <a:t>but &gt;0 !</a:t>
            </a:r>
            <a:endParaRPr lang="bg-BG" sz="18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1_Profile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1_Profi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469900" marR="0" indent="-4699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itchFamily="2" charset="2"/>
          <a:buNone/>
          <a:tabLst/>
          <a:defRPr kumimoji="0" lang="bg-BG" altLang="bg-BG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469900" marR="0" indent="-46990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>
            <a:schemeClr val="accent2"/>
          </a:buClr>
          <a:buSzTx/>
          <a:buFont typeface="Wingdings" pitchFamily="2" charset="2"/>
          <a:buNone/>
          <a:tabLst/>
          <a:defRPr kumimoji="0" lang="bg-BG" altLang="bg-BG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Profile</Template>
  <TotalTime>3769</TotalTime>
  <Words>1394</Words>
  <Application>Microsoft Office PowerPoint</Application>
  <PresentationFormat>On-screen Show (4:3)</PresentationFormat>
  <Paragraphs>317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Book Antiqua</vt:lpstr>
      <vt:lpstr>Cambria Math</vt:lpstr>
      <vt:lpstr>Times New Roman</vt:lpstr>
      <vt:lpstr>Verdana</vt:lpstr>
      <vt:lpstr>Wingdings</vt:lpstr>
      <vt:lpstr>1_Profile</vt:lpstr>
      <vt:lpstr>New Horizons: Digital Economy and Responses to a Changing World School of Business, National Louis University, Nowy Sącz (Poland), June 11-12th, 2026 </vt:lpstr>
      <vt:lpstr>PowerPoint Presentation</vt:lpstr>
      <vt:lpstr>1. Introduction</vt:lpstr>
      <vt:lpstr>1. Introduction</vt:lpstr>
      <vt:lpstr>2. Data and Methodology </vt:lpstr>
      <vt:lpstr>2. Data and Methodology</vt:lpstr>
      <vt:lpstr>3. Selected Results To what extent would you say that online and mobile communication makes it easy to coordinate and manage activities?</vt:lpstr>
      <vt:lpstr>3. Selected Results To what extent would you say that online and mobile communication makes it easy to coordinate and manage activities?</vt:lpstr>
      <vt:lpstr>3. Selected Results</vt:lpstr>
      <vt:lpstr>3. Selected Results</vt:lpstr>
      <vt:lpstr>4. Final remarks</vt:lpstr>
      <vt:lpstr>PowerPoint Presentation</vt:lpstr>
    </vt:vector>
  </TitlesOfParts>
  <Manager>Vesselka Pavlova</Manager>
  <Company>Department of Statistics and Econometrics at UNWE-Sofia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ERAZ 2016</dc:title>
  <dc:creator>Venelin Boshnakov</dc:creator>
  <cp:lastModifiedBy>Venelin Boshnakov</cp:lastModifiedBy>
  <cp:revision>199</cp:revision>
  <dcterms:created xsi:type="dcterms:W3CDTF">2003-08-01T05:04:06Z</dcterms:created>
  <dcterms:modified xsi:type="dcterms:W3CDTF">2026-06-11T06:49:16Z</dcterms:modified>
</cp:coreProperties>
</file>